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EDB987C-2905-424C-9B3B-8E4CE5C693F5}" type="datetimeFigureOut">
              <a:rPr lang="en-US" smtClean="0"/>
              <a:pPr/>
              <a:t>31-Mar-20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6D499FE-289F-49BB-BE8A-C164AC6124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B987C-2905-424C-9B3B-8E4CE5C693F5}" type="datetimeFigureOut">
              <a:rPr lang="en-US" smtClean="0"/>
              <a:pPr/>
              <a:t>31-Mar-20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499FE-289F-49BB-BE8A-C164AC6124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B987C-2905-424C-9B3B-8E4CE5C693F5}" type="datetimeFigureOut">
              <a:rPr lang="en-US" smtClean="0"/>
              <a:pPr/>
              <a:t>31-Mar-20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499FE-289F-49BB-BE8A-C164AC6124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EDB987C-2905-424C-9B3B-8E4CE5C693F5}" type="datetimeFigureOut">
              <a:rPr lang="en-US" smtClean="0"/>
              <a:pPr/>
              <a:t>31-Mar-20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6D499FE-289F-49BB-BE8A-C164AC6124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EDB987C-2905-424C-9B3B-8E4CE5C693F5}" type="datetimeFigureOut">
              <a:rPr lang="en-US" smtClean="0"/>
              <a:pPr/>
              <a:t>31-Mar-20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6D499FE-289F-49BB-BE8A-C164AC6124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B987C-2905-424C-9B3B-8E4CE5C693F5}" type="datetimeFigureOut">
              <a:rPr lang="en-US" smtClean="0"/>
              <a:pPr/>
              <a:t>31-Mar-20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499FE-289F-49BB-BE8A-C164AC6124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B987C-2905-424C-9B3B-8E4CE5C693F5}" type="datetimeFigureOut">
              <a:rPr lang="en-US" smtClean="0"/>
              <a:pPr/>
              <a:t>31-Mar-20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499FE-289F-49BB-BE8A-C164AC6124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EDB987C-2905-424C-9B3B-8E4CE5C693F5}" type="datetimeFigureOut">
              <a:rPr lang="en-US" smtClean="0"/>
              <a:pPr/>
              <a:t>31-Mar-20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6D499FE-289F-49BB-BE8A-C164AC6124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B987C-2905-424C-9B3B-8E4CE5C693F5}" type="datetimeFigureOut">
              <a:rPr lang="en-US" smtClean="0"/>
              <a:pPr/>
              <a:t>31-Mar-20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499FE-289F-49BB-BE8A-C164AC6124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EDB987C-2905-424C-9B3B-8E4CE5C693F5}" type="datetimeFigureOut">
              <a:rPr lang="en-US" smtClean="0"/>
              <a:pPr/>
              <a:t>31-Mar-20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6D499FE-289F-49BB-BE8A-C164AC6124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EDB987C-2905-424C-9B3B-8E4CE5C693F5}" type="datetimeFigureOut">
              <a:rPr lang="en-US" smtClean="0"/>
              <a:pPr/>
              <a:t>31-Mar-20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6D499FE-289F-49BB-BE8A-C164AC6124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EDB987C-2905-424C-9B3B-8E4CE5C693F5}" type="datetimeFigureOut">
              <a:rPr lang="en-US" smtClean="0"/>
              <a:pPr/>
              <a:t>31-Mar-20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6D499FE-289F-49BB-BE8A-C164AC61244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838200"/>
            <a:ext cx="8229600" cy="4495800"/>
          </a:xfrm>
        </p:spPr>
        <p:txBody>
          <a:bodyPr>
            <a:noAutofit/>
          </a:bodyPr>
          <a:lstStyle/>
          <a:p>
            <a:pPr algn="l"/>
            <a:r>
              <a:rPr lang="en-US" sz="40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Natrium </a:t>
            </a:r>
            <a:r>
              <a:rPr lang="en-US" sz="4000" b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Muriaticum</a:t>
            </a:r>
            <a:r>
              <a:rPr lang="en-US" sz="40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4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en-US" sz="4000" dirty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en-US" sz="40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 </a:t>
            </a:r>
            <a:r>
              <a:rPr lang="en-US" sz="4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en-US" sz="4000" dirty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endParaRPr lang="en-US" sz="40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304800"/>
            <a:ext cx="8382000" cy="53340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sz="4300" b="1" spc="-1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Rectum:</a:t>
            </a:r>
          </a:p>
          <a:p>
            <a:r>
              <a:rPr lang="en-US" sz="3000" spc="-10" dirty="0" smtClean="0">
                <a:latin typeface="Arial"/>
                <a:cs typeface="Arial"/>
              </a:rPr>
              <a:t>Burning</a:t>
            </a:r>
            <a:r>
              <a:rPr lang="en-US" sz="3000" spc="-30" dirty="0" smtClean="0">
                <a:latin typeface="Arial"/>
                <a:cs typeface="Arial"/>
              </a:rPr>
              <a:t> </a:t>
            </a:r>
            <a:r>
              <a:rPr lang="en-US" sz="3000" dirty="0" smtClean="0">
                <a:latin typeface="Arial"/>
                <a:cs typeface="Arial"/>
              </a:rPr>
              <a:t>pains</a:t>
            </a:r>
            <a:r>
              <a:rPr lang="en-US" sz="3000" spc="-20" dirty="0" smtClean="0">
                <a:latin typeface="Arial"/>
                <a:cs typeface="Arial"/>
              </a:rPr>
              <a:t> </a:t>
            </a:r>
            <a:r>
              <a:rPr lang="en-US" sz="3000" spc="-10" dirty="0" smtClean="0">
                <a:latin typeface="Arial"/>
                <a:cs typeface="Arial"/>
              </a:rPr>
              <a:t>and</a:t>
            </a:r>
            <a:r>
              <a:rPr lang="en-US" sz="3000" spc="-35" dirty="0" smtClean="0">
                <a:latin typeface="Arial"/>
                <a:cs typeface="Arial"/>
              </a:rPr>
              <a:t> </a:t>
            </a:r>
            <a:r>
              <a:rPr lang="en-US" sz="3000" spc="15" dirty="0" smtClean="0">
                <a:latin typeface="Arial"/>
                <a:cs typeface="Arial"/>
              </a:rPr>
              <a:t>stitching</a:t>
            </a:r>
            <a:r>
              <a:rPr lang="en-US" sz="3000" spc="-25" dirty="0" smtClean="0">
                <a:latin typeface="Arial"/>
                <a:cs typeface="Arial"/>
              </a:rPr>
              <a:t> </a:t>
            </a:r>
            <a:r>
              <a:rPr lang="en-US" sz="3000" spc="15" dirty="0" smtClean="0">
                <a:latin typeface="Arial"/>
                <a:cs typeface="Arial"/>
              </a:rPr>
              <a:t>after</a:t>
            </a:r>
            <a:r>
              <a:rPr lang="en-US" sz="3000" spc="-20" dirty="0" smtClean="0">
                <a:latin typeface="Arial"/>
                <a:cs typeface="Arial"/>
              </a:rPr>
              <a:t> </a:t>
            </a:r>
            <a:r>
              <a:rPr lang="en-US" sz="3000" spc="15" dirty="0" smtClean="0">
                <a:latin typeface="Arial"/>
                <a:cs typeface="Arial"/>
              </a:rPr>
              <a:t>stool.</a:t>
            </a:r>
            <a:r>
              <a:rPr lang="en-US" sz="3000" spc="-35" dirty="0" smtClean="0">
                <a:latin typeface="Arial"/>
                <a:cs typeface="Arial"/>
              </a:rPr>
              <a:t> </a:t>
            </a:r>
            <a:r>
              <a:rPr lang="en-US" sz="3000" spc="-10" dirty="0" smtClean="0">
                <a:latin typeface="Arial"/>
                <a:cs typeface="Arial"/>
              </a:rPr>
              <a:t>Anus</a:t>
            </a:r>
            <a:r>
              <a:rPr lang="en-US" sz="3000" spc="-20" dirty="0" smtClean="0">
                <a:latin typeface="Arial"/>
                <a:cs typeface="Arial"/>
              </a:rPr>
              <a:t> </a:t>
            </a:r>
            <a:r>
              <a:rPr lang="en-US" sz="3000" dirty="0" smtClean="0">
                <a:latin typeface="Arial"/>
                <a:cs typeface="Arial"/>
              </a:rPr>
              <a:t>contracted,</a:t>
            </a:r>
            <a:r>
              <a:rPr lang="en-US" sz="3000" spc="-20" dirty="0" smtClean="0">
                <a:latin typeface="Arial"/>
                <a:cs typeface="Arial"/>
              </a:rPr>
              <a:t> </a:t>
            </a:r>
            <a:r>
              <a:rPr lang="en-US" sz="3000" spc="-5" dirty="0" smtClean="0">
                <a:latin typeface="Arial"/>
                <a:cs typeface="Arial"/>
              </a:rPr>
              <a:t>torn,</a:t>
            </a:r>
            <a:r>
              <a:rPr lang="en-US" sz="3000" spc="-20" dirty="0" smtClean="0">
                <a:latin typeface="Arial"/>
                <a:cs typeface="Arial"/>
              </a:rPr>
              <a:t> </a:t>
            </a:r>
            <a:r>
              <a:rPr lang="en-US" sz="3000" spc="-10" dirty="0" smtClean="0">
                <a:latin typeface="Arial"/>
                <a:cs typeface="Arial"/>
              </a:rPr>
              <a:t>bleeding.</a:t>
            </a:r>
            <a:r>
              <a:rPr lang="en-US" sz="3000" spc="-35" dirty="0" smtClean="0">
                <a:latin typeface="Arial"/>
                <a:cs typeface="Arial"/>
              </a:rPr>
              <a:t> </a:t>
            </a:r>
            <a:r>
              <a:rPr lang="en-US" sz="3000" dirty="0" smtClean="0">
                <a:latin typeface="Arial"/>
                <a:cs typeface="Arial"/>
              </a:rPr>
              <a:t>Constipation;</a:t>
            </a:r>
            <a:r>
              <a:rPr lang="en-US" sz="3000" spc="-20" dirty="0" smtClean="0">
                <a:latin typeface="Arial"/>
                <a:cs typeface="Arial"/>
              </a:rPr>
              <a:t> </a:t>
            </a:r>
            <a:r>
              <a:rPr lang="en-US" sz="3000" spc="20" dirty="0" smtClean="0">
                <a:latin typeface="Arial"/>
                <a:cs typeface="Arial"/>
              </a:rPr>
              <a:t>stool</a:t>
            </a:r>
            <a:r>
              <a:rPr lang="en-US" sz="3000" spc="-25" dirty="0" smtClean="0">
                <a:latin typeface="Arial"/>
                <a:cs typeface="Arial"/>
              </a:rPr>
              <a:t> </a:t>
            </a:r>
            <a:r>
              <a:rPr lang="en-US" sz="3000" spc="-30" dirty="0" smtClean="0">
                <a:latin typeface="Arial"/>
                <a:cs typeface="Arial"/>
              </a:rPr>
              <a:t>dry,  </a:t>
            </a:r>
            <a:r>
              <a:rPr lang="en-US" sz="3000" spc="10" dirty="0" smtClean="0">
                <a:latin typeface="Arial"/>
                <a:cs typeface="Arial"/>
              </a:rPr>
              <a:t>crumbling (Am </a:t>
            </a:r>
            <a:r>
              <a:rPr lang="en-US" sz="3000" spc="-15" dirty="0" smtClean="0">
                <a:latin typeface="Arial"/>
                <a:cs typeface="Arial"/>
              </a:rPr>
              <a:t>m; </a:t>
            </a:r>
            <a:r>
              <a:rPr lang="en-US" sz="3000" spc="5" dirty="0" err="1" smtClean="0">
                <a:latin typeface="Arial"/>
                <a:cs typeface="Arial"/>
              </a:rPr>
              <a:t>Mag</a:t>
            </a:r>
            <a:r>
              <a:rPr lang="en-US" sz="3000" spc="5" dirty="0" smtClean="0">
                <a:latin typeface="Arial"/>
                <a:cs typeface="Arial"/>
              </a:rPr>
              <a:t> </a:t>
            </a:r>
            <a:r>
              <a:rPr lang="en-US" sz="3000" spc="15" dirty="0" smtClean="0">
                <a:latin typeface="Arial"/>
                <a:cs typeface="Arial"/>
              </a:rPr>
              <a:t>m). </a:t>
            </a:r>
            <a:r>
              <a:rPr lang="en-US" sz="3000" spc="-5" dirty="0" smtClean="0">
                <a:latin typeface="Arial"/>
                <a:cs typeface="Arial"/>
              </a:rPr>
              <a:t>Painless </a:t>
            </a:r>
            <a:r>
              <a:rPr lang="en-US" sz="3000" spc="-10" dirty="0" smtClean="0">
                <a:latin typeface="Arial"/>
                <a:cs typeface="Arial"/>
              </a:rPr>
              <a:t>and </a:t>
            </a:r>
            <a:r>
              <a:rPr lang="en-US" sz="3000" spc="5" dirty="0" smtClean="0">
                <a:latin typeface="Arial"/>
                <a:cs typeface="Arial"/>
              </a:rPr>
              <a:t>copious </a:t>
            </a:r>
            <a:r>
              <a:rPr lang="en-US" sz="3000" spc="-20" dirty="0" err="1" smtClean="0">
                <a:latin typeface="Arial"/>
                <a:cs typeface="Arial"/>
              </a:rPr>
              <a:t>diarrhœa</a:t>
            </a:r>
            <a:r>
              <a:rPr lang="en-US" sz="3000" spc="-20" dirty="0" smtClean="0">
                <a:latin typeface="Arial"/>
                <a:cs typeface="Arial"/>
              </a:rPr>
              <a:t>, </a:t>
            </a:r>
            <a:r>
              <a:rPr lang="en-US" sz="3000" spc="-10" dirty="0" smtClean="0">
                <a:latin typeface="Arial"/>
                <a:cs typeface="Arial"/>
              </a:rPr>
              <a:t>preceded </a:t>
            </a:r>
            <a:r>
              <a:rPr lang="en-US" sz="3000" spc="-15" dirty="0" smtClean="0">
                <a:latin typeface="Arial"/>
                <a:cs typeface="Arial"/>
              </a:rPr>
              <a:t>by </a:t>
            </a:r>
            <a:r>
              <a:rPr lang="en-US" sz="3000" dirty="0" smtClean="0">
                <a:latin typeface="Arial"/>
                <a:cs typeface="Arial"/>
              </a:rPr>
              <a:t>pinching </a:t>
            </a:r>
            <a:r>
              <a:rPr lang="en-US" sz="3000" spc="-5" dirty="0" smtClean="0">
                <a:latin typeface="Arial"/>
                <a:cs typeface="Arial"/>
              </a:rPr>
              <a:t>pain </a:t>
            </a:r>
            <a:r>
              <a:rPr lang="en-US" sz="3000" dirty="0" smtClean="0">
                <a:latin typeface="Arial"/>
                <a:cs typeface="Arial"/>
              </a:rPr>
              <a:t>in  </a:t>
            </a:r>
            <a:r>
              <a:rPr lang="en-US" sz="3000" spc="-5" dirty="0" smtClean="0">
                <a:latin typeface="Arial"/>
                <a:cs typeface="Arial"/>
              </a:rPr>
              <a:t>abdomen</a:t>
            </a:r>
            <a:r>
              <a:rPr lang="en-US" sz="2800" spc="-5" dirty="0" smtClean="0">
                <a:latin typeface="Arial"/>
                <a:cs typeface="Arial"/>
              </a:rPr>
              <a:t>.</a:t>
            </a:r>
            <a:endParaRPr lang="en-US" sz="2800" dirty="0" smtClean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  <a:buNone/>
            </a:pPr>
            <a:endParaRPr lang="en-US" sz="4000" b="1" spc="-20" dirty="0" smtClean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4300" b="1" spc="-2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Urine:</a:t>
            </a:r>
            <a:endParaRPr lang="en-US" sz="4300" b="1" dirty="0" smtClean="0">
              <a:solidFill>
                <a:schemeClr val="accent3">
                  <a:lumMod val="60000"/>
                  <a:lumOff val="40000"/>
                </a:schemeClr>
              </a:solidFill>
              <a:latin typeface="Arial"/>
              <a:cs typeface="Arial"/>
            </a:endParaRPr>
          </a:p>
          <a:p>
            <a:pPr marL="12700" marR="5080">
              <a:lnSpc>
                <a:spcPct val="117000"/>
              </a:lnSpc>
              <a:spcBef>
                <a:spcPts val="1000"/>
              </a:spcBef>
            </a:pPr>
            <a:r>
              <a:rPr lang="en-US" sz="2800" spc="-15" dirty="0" smtClean="0">
                <a:latin typeface="Arial"/>
                <a:cs typeface="Arial"/>
              </a:rPr>
              <a:t>Pain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20" dirty="0" smtClean="0">
                <a:latin typeface="Arial"/>
                <a:cs typeface="Arial"/>
              </a:rPr>
              <a:t>just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15" dirty="0" smtClean="0">
                <a:latin typeface="Arial"/>
                <a:cs typeface="Arial"/>
              </a:rPr>
              <a:t>after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urinating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15" dirty="0" smtClean="0">
                <a:latin typeface="Arial"/>
                <a:cs typeface="Arial"/>
              </a:rPr>
              <a:t>(</a:t>
            </a:r>
            <a:r>
              <a:rPr lang="en-US" sz="2800" spc="-15" dirty="0" err="1" smtClean="0">
                <a:latin typeface="Arial"/>
                <a:cs typeface="Arial"/>
              </a:rPr>
              <a:t>Sars</a:t>
            </a:r>
            <a:r>
              <a:rPr lang="en-US" sz="2800" spc="-15" dirty="0" smtClean="0">
                <a:latin typeface="Arial"/>
                <a:cs typeface="Arial"/>
              </a:rPr>
              <a:t>).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15" dirty="0" smtClean="0">
                <a:latin typeface="Arial"/>
                <a:cs typeface="Arial"/>
              </a:rPr>
              <a:t>Increased,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involuntary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when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walking,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coughing,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etc.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Has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30" dirty="0" smtClean="0">
                <a:latin typeface="Arial"/>
                <a:cs typeface="Arial"/>
              </a:rPr>
              <a:t>to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15" dirty="0" smtClean="0">
                <a:latin typeface="Arial"/>
                <a:cs typeface="Arial"/>
              </a:rPr>
              <a:t>wait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15" dirty="0" smtClean="0">
                <a:latin typeface="Arial"/>
                <a:cs typeface="Arial"/>
              </a:rPr>
              <a:t>a  </a:t>
            </a:r>
            <a:r>
              <a:rPr lang="en-US" sz="2800" spc="5" dirty="0" smtClean="0">
                <a:latin typeface="Arial"/>
                <a:cs typeface="Arial"/>
              </a:rPr>
              <a:t>long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20" dirty="0" smtClean="0">
                <a:latin typeface="Arial"/>
                <a:cs typeface="Arial"/>
              </a:rPr>
              <a:t>time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30" dirty="0" smtClean="0">
                <a:latin typeface="Arial"/>
                <a:cs typeface="Arial"/>
              </a:rPr>
              <a:t>for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35" dirty="0" smtClean="0">
                <a:latin typeface="Arial"/>
                <a:cs typeface="Arial"/>
              </a:rPr>
              <a:t>it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35" dirty="0" smtClean="0">
                <a:latin typeface="Arial"/>
                <a:cs typeface="Arial"/>
              </a:rPr>
              <a:t>to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pass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45" dirty="0" smtClean="0">
                <a:latin typeface="Arial"/>
                <a:cs typeface="Arial"/>
              </a:rPr>
              <a:t>if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others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20" dirty="0" smtClean="0">
                <a:latin typeface="Arial"/>
                <a:cs typeface="Arial"/>
              </a:rPr>
              <a:t>are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present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25" dirty="0" smtClean="0">
                <a:latin typeface="Arial"/>
                <a:cs typeface="Arial"/>
              </a:rPr>
              <a:t>(</a:t>
            </a:r>
            <a:r>
              <a:rPr lang="en-US" sz="2800" spc="-25" dirty="0" err="1" smtClean="0">
                <a:latin typeface="Arial"/>
                <a:cs typeface="Arial"/>
              </a:rPr>
              <a:t>Hep</a:t>
            </a:r>
            <a:r>
              <a:rPr lang="en-US" sz="2800" spc="-25" dirty="0" smtClean="0">
                <a:latin typeface="Arial"/>
                <a:cs typeface="Arial"/>
              </a:rPr>
              <a:t>;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Mur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ac).</a:t>
            </a:r>
            <a:endParaRPr lang="en-US" sz="2800" dirty="0" smtClean="0">
              <a:latin typeface="Arial"/>
              <a:cs typeface="Arial"/>
            </a:endParaRPr>
          </a:p>
          <a:p>
            <a:endParaRPr lang="en-US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sz="quarter" idx="1"/>
          </p:nvPr>
        </p:nvSpPr>
        <p:spPr>
          <a:xfrm>
            <a:off x="228600" y="228600"/>
            <a:ext cx="8534400" cy="6324600"/>
          </a:xfrm>
        </p:spPr>
        <p:txBody>
          <a:bodyPr>
            <a:norm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43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Male:</a:t>
            </a:r>
            <a:endParaRPr lang="en-US" sz="4300" dirty="0" smtClean="0">
              <a:solidFill>
                <a:schemeClr val="accent3">
                  <a:lumMod val="60000"/>
                  <a:lumOff val="40000"/>
                </a:schemeClr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lang="en-US" sz="2800" spc="-10" dirty="0" smtClean="0">
                <a:latin typeface="Arial"/>
                <a:cs typeface="Arial"/>
              </a:rPr>
              <a:t>Emission, </a:t>
            </a:r>
            <a:r>
              <a:rPr lang="en-US" sz="2800" spc="-25" dirty="0" smtClean="0">
                <a:latin typeface="Arial"/>
                <a:cs typeface="Arial"/>
              </a:rPr>
              <a:t>even </a:t>
            </a:r>
            <a:r>
              <a:rPr lang="en-US" sz="2800" spc="15" dirty="0" smtClean="0">
                <a:latin typeface="Arial"/>
                <a:cs typeface="Arial"/>
              </a:rPr>
              <a:t>after </a:t>
            </a:r>
            <a:r>
              <a:rPr lang="en-US" sz="2800" spc="10" dirty="0" smtClean="0">
                <a:latin typeface="Arial"/>
                <a:cs typeface="Arial"/>
              </a:rPr>
              <a:t>coitus. </a:t>
            </a:r>
            <a:r>
              <a:rPr lang="en-US" sz="2800" spc="5" dirty="0" smtClean="0">
                <a:latin typeface="Arial"/>
                <a:cs typeface="Arial"/>
              </a:rPr>
              <a:t>Impotence </a:t>
            </a:r>
            <a:r>
              <a:rPr lang="en-US" sz="2800" spc="20" dirty="0" smtClean="0">
                <a:latin typeface="Arial"/>
                <a:cs typeface="Arial"/>
              </a:rPr>
              <a:t>with </a:t>
            </a:r>
            <a:r>
              <a:rPr lang="en-US" sz="2800" spc="-5" dirty="0" smtClean="0">
                <a:latin typeface="Arial"/>
                <a:cs typeface="Arial"/>
              </a:rPr>
              <a:t>retarded</a:t>
            </a:r>
            <a:r>
              <a:rPr lang="en-US" sz="2800" spc="-19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emission.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4300" b="1" spc="-15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Female:</a:t>
            </a:r>
            <a:endParaRPr lang="en-US" sz="4300" b="1" dirty="0" smtClean="0">
              <a:solidFill>
                <a:schemeClr val="accent3">
                  <a:lumMod val="60000"/>
                  <a:lumOff val="40000"/>
                </a:schemeClr>
              </a:solidFill>
              <a:latin typeface="Arial"/>
              <a:cs typeface="Arial"/>
            </a:endParaRPr>
          </a:p>
          <a:p>
            <a:pPr marL="12700" marR="5080">
              <a:lnSpc>
                <a:spcPct val="117000"/>
              </a:lnSpc>
              <a:spcBef>
                <a:spcPts val="1000"/>
              </a:spcBef>
            </a:pPr>
            <a:r>
              <a:rPr lang="en-US" sz="3000" dirty="0" smtClean="0">
                <a:latin typeface="Arial"/>
                <a:cs typeface="Arial"/>
              </a:rPr>
              <a:t>Menses </a:t>
            </a:r>
            <a:r>
              <a:rPr lang="en-US" sz="3000" spc="-10" dirty="0" smtClean="0">
                <a:latin typeface="Arial"/>
                <a:cs typeface="Arial"/>
              </a:rPr>
              <a:t>irregular; </a:t>
            </a:r>
            <a:r>
              <a:rPr lang="en-US" sz="3000" spc="-5" dirty="0" smtClean="0">
                <a:latin typeface="Arial"/>
                <a:cs typeface="Arial"/>
              </a:rPr>
              <a:t>usually </a:t>
            </a:r>
            <a:r>
              <a:rPr lang="en-US" sz="3000" spc="5" dirty="0" smtClean="0">
                <a:latin typeface="Arial"/>
                <a:cs typeface="Arial"/>
              </a:rPr>
              <a:t>profuse. </a:t>
            </a:r>
            <a:r>
              <a:rPr lang="en-US" sz="3000" spc="-10" dirty="0" smtClean="0">
                <a:latin typeface="Arial"/>
                <a:cs typeface="Arial"/>
              </a:rPr>
              <a:t>Vagina </a:t>
            </a:r>
            <a:r>
              <a:rPr lang="en-US" sz="3000" spc="-15" dirty="0" smtClean="0">
                <a:latin typeface="Arial"/>
                <a:cs typeface="Arial"/>
              </a:rPr>
              <a:t>dry. </a:t>
            </a:r>
            <a:r>
              <a:rPr lang="en-US" sz="3000" spc="-10" dirty="0" err="1" smtClean="0">
                <a:latin typeface="Arial"/>
                <a:cs typeface="Arial"/>
              </a:rPr>
              <a:t>Leucorrhœa</a:t>
            </a:r>
            <a:r>
              <a:rPr lang="en-US" sz="3000" spc="-10" dirty="0" smtClean="0">
                <a:latin typeface="Arial"/>
                <a:cs typeface="Arial"/>
              </a:rPr>
              <a:t> </a:t>
            </a:r>
            <a:r>
              <a:rPr lang="en-US" sz="3000" spc="-15" dirty="0" smtClean="0">
                <a:latin typeface="Arial"/>
                <a:cs typeface="Arial"/>
              </a:rPr>
              <a:t>acrid, </a:t>
            </a:r>
            <a:r>
              <a:rPr lang="en-US" sz="3000" spc="-5" dirty="0" smtClean="0">
                <a:latin typeface="Arial"/>
                <a:cs typeface="Arial"/>
              </a:rPr>
              <a:t>watery. </a:t>
            </a:r>
            <a:r>
              <a:rPr lang="en-US" sz="3000" spc="-10" dirty="0" smtClean="0">
                <a:latin typeface="Arial"/>
                <a:cs typeface="Arial"/>
              </a:rPr>
              <a:t>Bearing-down </a:t>
            </a:r>
            <a:r>
              <a:rPr lang="en-US" sz="3000" spc="-15" dirty="0" smtClean="0">
                <a:latin typeface="Arial"/>
                <a:cs typeface="Arial"/>
              </a:rPr>
              <a:t>pains;  </a:t>
            </a:r>
            <a:r>
              <a:rPr lang="en-US" sz="3000" spc="5" dirty="0" smtClean="0">
                <a:latin typeface="Arial"/>
                <a:cs typeface="Arial"/>
              </a:rPr>
              <a:t>worse</a:t>
            </a:r>
            <a:r>
              <a:rPr lang="en-US" sz="3000" spc="-30" dirty="0" smtClean="0">
                <a:latin typeface="Arial"/>
                <a:cs typeface="Arial"/>
              </a:rPr>
              <a:t> </a:t>
            </a:r>
            <a:r>
              <a:rPr lang="en-US" sz="3000" dirty="0" smtClean="0">
                <a:latin typeface="Arial"/>
                <a:cs typeface="Arial"/>
              </a:rPr>
              <a:t>in</a:t>
            </a:r>
            <a:r>
              <a:rPr lang="en-US" sz="3000" spc="-30" dirty="0" smtClean="0">
                <a:latin typeface="Arial"/>
                <a:cs typeface="Arial"/>
              </a:rPr>
              <a:t> </a:t>
            </a:r>
            <a:r>
              <a:rPr lang="en-US" sz="3000" spc="10" dirty="0" smtClean="0">
                <a:latin typeface="Arial"/>
                <a:cs typeface="Arial"/>
              </a:rPr>
              <a:t>morning</a:t>
            </a:r>
            <a:r>
              <a:rPr lang="en-US" sz="3000" spc="-35" dirty="0" smtClean="0">
                <a:latin typeface="Arial"/>
                <a:cs typeface="Arial"/>
              </a:rPr>
              <a:t> </a:t>
            </a:r>
            <a:r>
              <a:rPr lang="en-US" sz="3000" spc="-20" dirty="0" smtClean="0">
                <a:latin typeface="Arial"/>
                <a:cs typeface="Arial"/>
              </a:rPr>
              <a:t>(Sep).</a:t>
            </a:r>
            <a:r>
              <a:rPr lang="en-US" sz="3000" spc="-35" dirty="0" smtClean="0">
                <a:latin typeface="Arial"/>
                <a:cs typeface="Arial"/>
              </a:rPr>
              <a:t> </a:t>
            </a:r>
            <a:r>
              <a:rPr lang="en-US" sz="3000" dirty="0" err="1" smtClean="0">
                <a:latin typeface="Arial"/>
                <a:cs typeface="Arial"/>
              </a:rPr>
              <a:t>Prolapsus</a:t>
            </a:r>
            <a:r>
              <a:rPr lang="en-US" sz="3000" spc="-25" dirty="0" smtClean="0">
                <a:latin typeface="Arial"/>
                <a:cs typeface="Arial"/>
              </a:rPr>
              <a:t> </a:t>
            </a:r>
            <a:r>
              <a:rPr lang="en-US" sz="3000" spc="-10" dirty="0" smtClean="0">
                <a:latin typeface="Arial"/>
                <a:cs typeface="Arial"/>
              </a:rPr>
              <a:t>uteri,</a:t>
            </a:r>
            <a:r>
              <a:rPr lang="en-US" sz="3000" spc="-30" dirty="0" smtClean="0">
                <a:latin typeface="Arial"/>
                <a:cs typeface="Arial"/>
              </a:rPr>
              <a:t> </a:t>
            </a:r>
            <a:r>
              <a:rPr lang="en-US" sz="3000" spc="20" dirty="0" smtClean="0">
                <a:latin typeface="Arial"/>
                <a:cs typeface="Arial"/>
              </a:rPr>
              <a:t>with</a:t>
            </a:r>
            <a:r>
              <a:rPr lang="en-US" sz="3000" spc="-30" dirty="0" smtClean="0">
                <a:latin typeface="Arial"/>
                <a:cs typeface="Arial"/>
              </a:rPr>
              <a:t> </a:t>
            </a:r>
            <a:r>
              <a:rPr lang="en-US" sz="3000" spc="15" dirty="0" smtClean="0">
                <a:latin typeface="Arial"/>
                <a:cs typeface="Arial"/>
              </a:rPr>
              <a:t>cutting</a:t>
            </a:r>
            <a:r>
              <a:rPr lang="en-US" sz="3000" spc="-35" dirty="0" smtClean="0">
                <a:latin typeface="Arial"/>
                <a:cs typeface="Arial"/>
              </a:rPr>
              <a:t> </a:t>
            </a:r>
            <a:r>
              <a:rPr lang="en-US" sz="3000" spc="5" dirty="0" smtClean="0">
                <a:latin typeface="Arial"/>
                <a:cs typeface="Arial"/>
              </a:rPr>
              <a:t>in</a:t>
            </a:r>
            <a:r>
              <a:rPr lang="en-US" sz="3000" spc="-30" dirty="0" smtClean="0">
                <a:latin typeface="Arial"/>
                <a:cs typeface="Arial"/>
              </a:rPr>
              <a:t> </a:t>
            </a:r>
            <a:r>
              <a:rPr lang="en-US" sz="3000" spc="-5" dirty="0" smtClean="0">
                <a:latin typeface="Arial"/>
                <a:cs typeface="Arial"/>
              </a:rPr>
              <a:t>urethra.</a:t>
            </a:r>
            <a:r>
              <a:rPr lang="en-US" sz="3000" spc="-30" dirty="0" smtClean="0">
                <a:latin typeface="Arial"/>
                <a:cs typeface="Arial"/>
              </a:rPr>
              <a:t> </a:t>
            </a:r>
            <a:r>
              <a:rPr lang="en-US" sz="3000" spc="10" dirty="0" smtClean="0">
                <a:latin typeface="Arial"/>
                <a:cs typeface="Arial"/>
              </a:rPr>
              <a:t>Ineffectual</a:t>
            </a:r>
            <a:r>
              <a:rPr lang="en-US" sz="3000" spc="-35" dirty="0" smtClean="0">
                <a:latin typeface="Arial"/>
                <a:cs typeface="Arial"/>
              </a:rPr>
              <a:t> </a:t>
            </a:r>
            <a:r>
              <a:rPr lang="en-US" sz="3000" spc="-5" dirty="0" smtClean="0">
                <a:latin typeface="Arial"/>
                <a:cs typeface="Arial"/>
              </a:rPr>
              <a:t>labor-pains.</a:t>
            </a:r>
            <a:endParaRPr lang="en-US" sz="3000" dirty="0" smtClean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25"/>
              </a:spcBef>
            </a:pPr>
            <a:r>
              <a:rPr lang="en-US" sz="3000" spc="-15" dirty="0" smtClean="0">
                <a:latin typeface="Arial"/>
                <a:cs typeface="Arial"/>
              </a:rPr>
              <a:t>Suppressed</a:t>
            </a:r>
            <a:r>
              <a:rPr lang="en-US" sz="3000" spc="-40" dirty="0" smtClean="0">
                <a:latin typeface="Arial"/>
                <a:cs typeface="Arial"/>
              </a:rPr>
              <a:t> </a:t>
            </a:r>
            <a:r>
              <a:rPr lang="en-US" sz="3000" dirty="0" smtClean="0">
                <a:latin typeface="Arial"/>
                <a:cs typeface="Arial"/>
              </a:rPr>
              <a:t>menses</a:t>
            </a:r>
            <a:r>
              <a:rPr lang="en-US" sz="3000" spc="-25" dirty="0" smtClean="0">
                <a:latin typeface="Arial"/>
                <a:cs typeface="Arial"/>
              </a:rPr>
              <a:t> </a:t>
            </a:r>
            <a:r>
              <a:rPr lang="en-US" sz="3000" dirty="0" smtClean="0">
                <a:latin typeface="Arial"/>
                <a:cs typeface="Arial"/>
              </a:rPr>
              <a:t>(Follow</a:t>
            </a:r>
            <a:r>
              <a:rPr lang="en-US" sz="3000" spc="-35" dirty="0" smtClean="0">
                <a:latin typeface="Arial"/>
                <a:cs typeface="Arial"/>
              </a:rPr>
              <a:t> </a:t>
            </a:r>
            <a:r>
              <a:rPr lang="en-US" sz="3000" spc="20" dirty="0" smtClean="0">
                <a:latin typeface="Arial"/>
                <a:cs typeface="Arial"/>
              </a:rPr>
              <a:t>with</a:t>
            </a:r>
            <a:r>
              <a:rPr lang="en-US" sz="3000" spc="-35" dirty="0" smtClean="0">
                <a:latin typeface="Arial"/>
                <a:cs typeface="Arial"/>
              </a:rPr>
              <a:t> </a:t>
            </a:r>
            <a:r>
              <a:rPr lang="en-US" sz="3000" spc="-10" dirty="0" smtClean="0">
                <a:latin typeface="Arial"/>
                <a:cs typeface="Arial"/>
              </a:rPr>
              <a:t>Kali</a:t>
            </a:r>
            <a:r>
              <a:rPr lang="en-US" sz="3000" spc="-35" dirty="0" smtClean="0">
                <a:latin typeface="Arial"/>
                <a:cs typeface="Arial"/>
              </a:rPr>
              <a:t> </a:t>
            </a:r>
            <a:r>
              <a:rPr lang="en-US" sz="3000" dirty="0" err="1" smtClean="0">
                <a:latin typeface="Arial"/>
                <a:cs typeface="Arial"/>
              </a:rPr>
              <a:t>carb</a:t>
            </a:r>
            <a:r>
              <a:rPr lang="en-US" sz="3000" dirty="0" smtClean="0">
                <a:latin typeface="Arial"/>
                <a:cs typeface="Arial"/>
              </a:rPr>
              <a:t>).</a:t>
            </a:r>
            <a:r>
              <a:rPr lang="en-US" sz="3000" spc="-35" dirty="0" smtClean="0">
                <a:latin typeface="Arial"/>
                <a:cs typeface="Arial"/>
              </a:rPr>
              <a:t> </a:t>
            </a:r>
            <a:r>
              <a:rPr lang="en-US" sz="3000" spc="15" dirty="0" smtClean="0">
                <a:latin typeface="Arial"/>
                <a:cs typeface="Arial"/>
              </a:rPr>
              <a:t>Hot</a:t>
            </a:r>
            <a:r>
              <a:rPr lang="en-US" sz="3000" spc="-25" dirty="0" smtClean="0">
                <a:latin typeface="Arial"/>
                <a:cs typeface="Arial"/>
              </a:rPr>
              <a:t> </a:t>
            </a:r>
            <a:r>
              <a:rPr lang="en-US" sz="3000" dirty="0" smtClean="0">
                <a:latin typeface="Arial"/>
                <a:cs typeface="Arial"/>
              </a:rPr>
              <a:t>during</a:t>
            </a:r>
            <a:r>
              <a:rPr lang="en-US" sz="3000" spc="-35" dirty="0" smtClean="0">
                <a:latin typeface="Arial"/>
                <a:cs typeface="Arial"/>
              </a:rPr>
              <a:t> </a:t>
            </a:r>
            <a:r>
              <a:rPr lang="en-US" sz="3000" dirty="0" smtClean="0">
                <a:latin typeface="Arial"/>
                <a:cs typeface="Arial"/>
              </a:rPr>
              <a:t>menses.</a:t>
            </a:r>
          </a:p>
          <a:p>
            <a:pPr marL="12700">
              <a:lnSpc>
                <a:spcPct val="100000"/>
              </a:lnSpc>
            </a:pPr>
            <a:endParaRPr lang="en-US" sz="28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52400"/>
            <a:ext cx="8686800" cy="6095999"/>
          </a:xfrm>
        </p:spPr>
        <p:txBody>
          <a:bodyPr>
            <a:normAutofit fontScale="92500" lnSpcReduction="10000"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4300" b="1" spc="-1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Respiratory</a:t>
            </a:r>
            <a:r>
              <a:rPr lang="en-US" sz="4000" b="1" spc="-1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:</a:t>
            </a:r>
            <a:endParaRPr lang="en-US" sz="4000" b="1" dirty="0" smtClean="0">
              <a:solidFill>
                <a:schemeClr val="accent3">
                  <a:lumMod val="60000"/>
                  <a:lumOff val="40000"/>
                </a:schemeClr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3300" spc="-20" dirty="0" smtClean="0">
                <a:latin typeface="Arial"/>
                <a:cs typeface="Arial"/>
              </a:rPr>
              <a:t>Cough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spc="35" dirty="0" smtClean="0">
                <a:latin typeface="Arial"/>
                <a:cs typeface="Arial"/>
              </a:rPr>
              <a:t>from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spc="-15" dirty="0" smtClean="0">
                <a:latin typeface="Arial"/>
                <a:cs typeface="Arial"/>
              </a:rPr>
              <a:t>a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spc="15" dirty="0" smtClean="0">
                <a:latin typeface="Arial"/>
                <a:cs typeface="Arial"/>
              </a:rPr>
              <a:t>tickling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spc="5" dirty="0" smtClean="0">
                <a:latin typeface="Arial"/>
                <a:cs typeface="Arial"/>
              </a:rPr>
              <a:t>in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spc="5" dirty="0" smtClean="0">
                <a:latin typeface="Arial"/>
                <a:cs typeface="Arial"/>
              </a:rPr>
              <a:t>the</a:t>
            </a:r>
            <a:r>
              <a:rPr lang="en-US" sz="3300" spc="-20" dirty="0" smtClean="0">
                <a:latin typeface="Arial"/>
                <a:cs typeface="Arial"/>
              </a:rPr>
              <a:t> </a:t>
            </a:r>
            <a:r>
              <a:rPr lang="en-US" sz="3300" spc="20" dirty="0" smtClean="0">
                <a:latin typeface="Arial"/>
                <a:cs typeface="Arial"/>
              </a:rPr>
              <a:t>pit</a:t>
            </a:r>
            <a:r>
              <a:rPr lang="en-US" sz="3300" spc="-25" dirty="0" smtClean="0">
                <a:latin typeface="Arial"/>
                <a:cs typeface="Arial"/>
              </a:rPr>
              <a:t> </a:t>
            </a:r>
            <a:r>
              <a:rPr lang="en-US" sz="3300" spc="40" dirty="0" smtClean="0">
                <a:latin typeface="Arial"/>
                <a:cs typeface="Arial"/>
              </a:rPr>
              <a:t>of</a:t>
            </a:r>
            <a:r>
              <a:rPr lang="en-US" sz="3300" spc="-25" dirty="0" smtClean="0">
                <a:latin typeface="Arial"/>
                <a:cs typeface="Arial"/>
              </a:rPr>
              <a:t> </a:t>
            </a:r>
            <a:r>
              <a:rPr lang="en-US" sz="3300" dirty="0" smtClean="0">
                <a:latin typeface="Arial"/>
                <a:cs typeface="Arial"/>
              </a:rPr>
              <a:t>stomach,</a:t>
            </a:r>
            <a:r>
              <a:rPr lang="en-US" sz="3300" spc="-25" dirty="0" smtClean="0">
                <a:latin typeface="Arial"/>
                <a:cs typeface="Arial"/>
              </a:rPr>
              <a:t> </a:t>
            </a:r>
            <a:r>
              <a:rPr lang="en-US" sz="3300" dirty="0" smtClean="0">
                <a:latin typeface="Arial"/>
                <a:cs typeface="Arial"/>
              </a:rPr>
              <a:t>accompanied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spc="-15" dirty="0" smtClean="0">
                <a:latin typeface="Arial"/>
                <a:cs typeface="Arial"/>
              </a:rPr>
              <a:t>by</a:t>
            </a:r>
            <a:r>
              <a:rPr lang="en-US" sz="3300" spc="-35" dirty="0" smtClean="0">
                <a:latin typeface="Arial"/>
                <a:cs typeface="Arial"/>
              </a:rPr>
              <a:t> </a:t>
            </a:r>
            <a:r>
              <a:rPr lang="en-US" sz="3300" spc="15" dirty="0" smtClean="0">
                <a:latin typeface="Arial"/>
                <a:cs typeface="Arial"/>
              </a:rPr>
              <a:t>stitches</a:t>
            </a:r>
            <a:r>
              <a:rPr lang="en-US" sz="3300" spc="-20" dirty="0" smtClean="0">
                <a:latin typeface="Arial"/>
                <a:cs typeface="Arial"/>
              </a:rPr>
              <a:t> </a:t>
            </a:r>
            <a:r>
              <a:rPr lang="en-US" sz="3300" spc="5" dirty="0" smtClean="0">
                <a:latin typeface="Arial"/>
                <a:cs typeface="Arial"/>
              </a:rPr>
              <a:t>in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spc="-5" dirty="0" smtClean="0">
                <a:latin typeface="Arial"/>
                <a:cs typeface="Arial"/>
              </a:rPr>
              <a:t>liver</a:t>
            </a:r>
            <a:r>
              <a:rPr lang="en-US" sz="3300" spc="-25" dirty="0" smtClean="0">
                <a:latin typeface="Arial"/>
                <a:cs typeface="Arial"/>
              </a:rPr>
              <a:t> </a:t>
            </a:r>
            <a:r>
              <a:rPr lang="en-US" sz="3300" spc="-10" dirty="0" smtClean="0">
                <a:latin typeface="Arial"/>
                <a:cs typeface="Arial"/>
              </a:rPr>
              <a:t>and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spc="10" dirty="0" smtClean="0">
                <a:latin typeface="Arial"/>
                <a:cs typeface="Arial"/>
              </a:rPr>
              <a:t>spurting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spc="45" dirty="0" smtClean="0">
                <a:latin typeface="Arial"/>
                <a:cs typeface="Arial"/>
              </a:rPr>
              <a:t>of  </a:t>
            </a:r>
            <a:r>
              <a:rPr lang="en-US" sz="3300" spc="-10" dirty="0" smtClean="0">
                <a:latin typeface="Arial"/>
                <a:cs typeface="Arial"/>
              </a:rPr>
              <a:t>urine</a:t>
            </a:r>
            <a:r>
              <a:rPr lang="en-US" sz="3300" spc="-25" dirty="0" smtClean="0">
                <a:latin typeface="Arial"/>
                <a:cs typeface="Arial"/>
              </a:rPr>
              <a:t> </a:t>
            </a:r>
            <a:r>
              <a:rPr lang="en-US" sz="3300" spc="-20" dirty="0" smtClean="0">
                <a:latin typeface="Arial"/>
                <a:cs typeface="Arial"/>
              </a:rPr>
              <a:t>(</a:t>
            </a:r>
            <a:r>
              <a:rPr lang="en-US" sz="3300" spc="-20" dirty="0" err="1" smtClean="0">
                <a:latin typeface="Arial"/>
                <a:cs typeface="Arial"/>
              </a:rPr>
              <a:t>Caust</a:t>
            </a:r>
            <a:r>
              <a:rPr lang="en-US" sz="3300" spc="-20" dirty="0" smtClean="0">
                <a:latin typeface="Arial"/>
                <a:cs typeface="Arial"/>
              </a:rPr>
              <a:t>;</a:t>
            </a:r>
            <a:r>
              <a:rPr lang="en-US" sz="3300" spc="-25" dirty="0" smtClean="0">
                <a:latin typeface="Arial"/>
                <a:cs typeface="Arial"/>
              </a:rPr>
              <a:t> </a:t>
            </a:r>
            <a:r>
              <a:rPr lang="en-US" sz="3300" spc="-10" dirty="0" err="1" smtClean="0">
                <a:latin typeface="Arial"/>
                <a:cs typeface="Arial"/>
              </a:rPr>
              <a:t>Squilla</a:t>
            </a:r>
            <a:r>
              <a:rPr lang="en-US" sz="3300" spc="-10" dirty="0" smtClean="0">
                <a:latin typeface="Arial"/>
                <a:cs typeface="Arial"/>
              </a:rPr>
              <a:t>).</a:t>
            </a:r>
            <a:r>
              <a:rPr lang="en-US" sz="3300" spc="-35" dirty="0" smtClean="0">
                <a:latin typeface="Arial"/>
                <a:cs typeface="Arial"/>
              </a:rPr>
              <a:t> </a:t>
            </a:r>
            <a:r>
              <a:rPr lang="en-US" sz="3300" spc="5" dirty="0" smtClean="0">
                <a:latin typeface="Arial"/>
                <a:cs typeface="Arial"/>
              </a:rPr>
              <a:t>Stitches</a:t>
            </a:r>
            <a:r>
              <a:rPr lang="en-US" sz="3300" spc="-25" dirty="0" smtClean="0">
                <a:latin typeface="Arial"/>
                <a:cs typeface="Arial"/>
              </a:rPr>
              <a:t> </a:t>
            </a:r>
            <a:r>
              <a:rPr lang="en-US" sz="3300" spc="5" dirty="0" smtClean="0">
                <a:latin typeface="Arial"/>
                <a:cs typeface="Arial"/>
              </a:rPr>
              <a:t>all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spc="-10" dirty="0" smtClean="0">
                <a:latin typeface="Arial"/>
                <a:cs typeface="Arial"/>
              </a:rPr>
              <a:t>over</a:t>
            </a:r>
            <a:r>
              <a:rPr lang="en-US" sz="3300" spc="-25" dirty="0" smtClean="0">
                <a:latin typeface="Arial"/>
                <a:cs typeface="Arial"/>
              </a:rPr>
              <a:t> </a:t>
            </a:r>
            <a:r>
              <a:rPr lang="en-US" sz="3300" spc="5" dirty="0" smtClean="0">
                <a:latin typeface="Arial"/>
                <a:cs typeface="Arial"/>
              </a:rPr>
              <a:t>chest.</a:t>
            </a:r>
            <a:r>
              <a:rPr lang="en-US" sz="3300" spc="-35" dirty="0" smtClean="0">
                <a:latin typeface="Arial"/>
                <a:cs typeface="Arial"/>
              </a:rPr>
              <a:t> </a:t>
            </a:r>
            <a:r>
              <a:rPr lang="en-US" sz="3300" spc="-30" dirty="0" smtClean="0">
                <a:latin typeface="Arial"/>
                <a:cs typeface="Arial"/>
              </a:rPr>
              <a:t>Cough,</a:t>
            </a:r>
            <a:r>
              <a:rPr lang="en-US" sz="3300" spc="-25" dirty="0" smtClean="0">
                <a:latin typeface="Arial"/>
                <a:cs typeface="Arial"/>
              </a:rPr>
              <a:t> </a:t>
            </a:r>
            <a:r>
              <a:rPr lang="en-US" sz="3300" spc="20" dirty="0" smtClean="0">
                <a:latin typeface="Arial"/>
                <a:cs typeface="Arial"/>
              </a:rPr>
              <a:t>with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spc="10" dirty="0" smtClean="0">
                <a:latin typeface="Arial"/>
                <a:cs typeface="Arial"/>
              </a:rPr>
              <a:t>bursting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spc="-5" dirty="0" smtClean="0">
                <a:latin typeface="Arial"/>
                <a:cs typeface="Arial"/>
              </a:rPr>
              <a:t>pain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spc="5" dirty="0" smtClean="0">
                <a:latin typeface="Arial"/>
                <a:cs typeface="Arial"/>
              </a:rPr>
              <a:t>in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spc="-15" dirty="0" smtClean="0">
                <a:latin typeface="Arial"/>
                <a:cs typeface="Arial"/>
              </a:rPr>
              <a:t>head.</a:t>
            </a:r>
            <a:r>
              <a:rPr lang="en-US" sz="3300" spc="-35" dirty="0" smtClean="0">
                <a:latin typeface="Arial"/>
                <a:cs typeface="Arial"/>
              </a:rPr>
              <a:t> </a:t>
            </a:r>
            <a:r>
              <a:rPr lang="en-US" sz="3300" spc="-5" dirty="0" smtClean="0">
                <a:latin typeface="Arial"/>
                <a:cs typeface="Arial"/>
              </a:rPr>
              <a:t>Shortness</a:t>
            </a:r>
            <a:r>
              <a:rPr lang="en-US" sz="3300" spc="-20" dirty="0" smtClean="0">
                <a:latin typeface="Arial"/>
                <a:cs typeface="Arial"/>
              </a:rPr>
              <a:t> </a:t>
            </a:r>
            <a:r>
              <a:rPr lang="en-US" sz="3300" spc="40" dirty="0" smtClean="0">
                <a:latin typeface="Arial"/>
                <a:cs typeface="Arial"/>
              </a:rPr>
              <a:t>of  </a:t>
            </a:r>
            <a:r>
              <a:rPr lang="en-US" sz="3300" spc="-15" dirty="0" smtClean="0">
                <a:latin typeface="Arial"/>
                <a:cs typeface="Arial"/>
              </a:rPr>
              <a:t>breath,</a:t>
            </a:r>
            <a:r>
              <a:rPr lang="en-US" sz="3300" spc="-25" dirty="0" smtClean="0">
                <a:latin typeface="Arial"/>
                <a:cs typeface="Arial"/>
              </a:rPr>
              <a:t> </a:t>
            </a:r>
            <a:r>
              <a:rPr lang="en-US" sz="3300" spc="-5" dirty="0" smtClean="0">
                <a:latin typeface="Arial"/>
                <a:cs typeface="Arial"/>
              </a:rPr>
              <a:t>especially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dirty="0" smtClean="0">
                <a:latin typeface="Arial"/>
                <a:cs typeface="Arial"/>
              </a:rPr>
              <a:t>on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spc="5" dirty="0" smtClean="0">
                <a:latin typeface="Arial"/>
                <a:cs typeface="Arial"/>
              </a:rPr>
              <a:t>going</a:t>
            </a:r>
            <a:r>
              <a:rPr lang="en-US" sz="3300" spc="-25" dirty="0" smtClean="0">
                <a:latin typeface="Arial"/>
                <a:cs typeface="Arial"/>
              </a:rPr>
              <a:t> </a:t>
            </a:r>
            <a:r>
              <a:rPr lang="en-US" sz="3300" spc="10" dirty="0" smtClean="0">
                <a:latin typeface="Arial"/>
                <a:cs typeface="Arial"/>
              </a:rPr>
              <a:t>upstairs</a:t>
            </a:r>
            <a:r>
              <a:rPr lang="en-US" sz="3300" spc="-20" dirty="0" smtClean="0">
                <a:latin typeface="Arial"/>
                <a:cs typeface="Arial"/>
              </a:rPr>
              <a:t> </a:t>
            </a:r>
            <a:r>
              <a:rPr lang="en-US" sz="3300" spc="-10" dirty="0" smtClean="0">
                <a:latin typeface="Arial"/>
                <a:cs typeface="Arial"/>
              </a:rPr>
              <a:t>(Calc).</a:t>
            </a:r>
            <a:r>
              <a:rPr lang="en-US" sz="3300" spc="-35" dirty="0" smtClean="0">
                <a:latin typeface="Arial"/>
                <a:cs typeface="Arial"/>
              </a:rPr>
              <a:t> </a:t>
            </a:r>
            <a:r>
              <a:rPr lang="en-US" sz="3300" spc="-10" dirty="0" smtClean="0">
                <a:latin typeface="Arial"/>
                <a:cs typeface="Arial"/>
              </a:rPr>
              <a:t>Whooping-cough</a:t>
            </a:r>
            <a:r>
              <a:rPr lang="en-US" sz="3300" spc="-25" dirty="0" smtClean="0">
                <a:latin typeface="Arial"/>
                <a:cs typeface="Arial"/>
              </a:rPr>
              <a:t> </a:t>
            </a:r>
            <a:r>
              <a:rPr lang="en-US" sz="3300" spc="20" dirty="0" smtClean="0">
                <a:latin typeface="Arial"/>
                <a:cs typeface="Arial"/>
              </a:rPr>
              <a:t>with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spc="30" dirty="0" smtClean="0">
                <a:latin typeface="Arial"/>
                <a:cs typeface="Arial"/>
              </a:rPr>
              <a:t>flow</a:t>
            </a:r>
            <a:r>
              <a:rPr lang="en-US" sz="3300" spc="-25" dirty="0" smtClean="0">
                <a:latin typeface="Arial"/>
                <a:cs typeface="Arial"/>
              </a:rPr>
              <a:t> </a:t>
            </a:r>
            <a:r>
              <a:rPr lang="en-US" sz="3300" spc="40" dirty="0" smtClean="0">
                <a:latin typeface="Arial"/>
                <a:cs typeface="Arial"/>
              </a:rPr>
              <a:t>of</a:t>
            </a:r>
            <a:r>
              <a:rPr lang="en-US" sz="3300" spc="-20" dirty="0" smtClean="0">
                <a:latin typeface="Arial"/>
                <a:cs typeface="Arial"/>
              </a:rPr>
              <a:t> </a:t>
            </a:r>
            <a:r>
              <a:rPr lang="en-US" sz="3300" spc="5" dirty="0" smtClean="0">
                <a:latin typeface="Arial"/>
                <a:cs typeface="Arial"/>
              </a:rPr>
              <a:t>tears</a:t>
            </a:r>
            <a:r>
              <a:rPr lang="en-US" sz="3300" spc="-20" dirty="0" smtClean="0">
                <a:latin typeface="Arial"/>
                <a:cs typeface="Arial"/>
              </a:rPr>
              <a:t> </a:t>
            </a:r>
            <a:r>
              <a:rPr lang="en-US" sz="3300" spc="20" dirty="0" smtClean="0">
                <a:latin typeface="Arial"/>
                <a:cs typeface="Arial"/>
              </a:rPr>
              <a:t>with</a:t>
            </a:r>
            <a:r>
              <a:rPr lang="en-US" sz="3300" spc="-25" dirty="0" smtClean="0">
                <a:latin typeface="Arial"/>
                <a:cs typeface="Arial"/>
              </a:rPr>
              <a:t> </a:t>
            </a:r>
            <a:r>
              <a:rPr lang="en-US" sz="3300" spc="-5" dirty="0" smtClean="0">
                <a:latin typeface="Arial"/>
                <a:cs typeface="Arial"/>
              </a:rPr>
              <a:t>cough.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4300" b="1" spc="-5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Heart:</a:t>
            </a:r>
            <a:endParaRPr lang="en-US" sz="4300" b="1" dirty="0" smtClean="0">
              <a:solidFill>
                <a:schemeClr val="accent3">
                  <a:lumMod val="60000"/>
                  <a:lumOff val="40000"/>
                </a:schemeClr>
              </a:solidFill>
              <a:latin typeface="Arial"/>
              <a:cs typeface="Arial"/>
            </a:endParaRPr>
          </a:p>
          <a:p>
            <a:pPr marL="12700" marR="5080">
              <a:lnSpc>
                <a:spcPct val="117000"/>
              </a:lnSpc>
              <a:spcBef>
                <a:spcPts val="1000"/>
              </a:spcBef>
            </a:pPr>
            <a:r>
              <a:rPr lang="en-US" sz="3300" spc="-10" dirty="0" smtClean="0">
                <a:latin typeface="Arial"/>
                <a:cs typeface="Arial"/>
              </a:rPr>
              <a:t>Tachycardia.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spc="-5" dirty="0" smtClean="0">
                <a:latin typeface="Arial"/>
                <a:cs typeface="Arial"/>
              </a:rPr>
              <a:t>Sensation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spc="40" dirty="0" smtClean="0">
                <a:latin typeface="Arial"/>
                <a:cs typeface="Arial"/>
              </a:rPr>
              <a:t>of</a:t>
            </a:r>
            <a:r>
              <a:rPr lang="en-US" sz="3300" spc="-20" dirty="0" smtClean="0">
                <a:latin typeface="Arial"/>
                <a:cs typeface="Arial"/>
              </a:rPr>
              <a:t> </a:t>
            </a:r>
            <a:r>
              <a:rPr lang="en-US" sz="3300" spc="5" dirty="0" smtClean="0">
                <a:latin typeface="Arial"/>
                <a:cs typeface="Arial"/>
              </a:rPr>
              <a:t>coldness</a:t>
            </a:r>
            <a:r>
              <a:rPr lang="en-US" sz="3300" spc="-20" dirty="0" smtClean="0">
                <a:latin typeface="Arial"/>
                <a:cs typeface="Arial"/>
              </a:rPr>
              <a:t> </a:t>
            </a:r>
            <a:r>
              <a:rPr lang="en-US" sz="3300" spc="40" dirty="0" smtClean="0">
                <a:latin typeface="Arial"/>
                <a:cs typeface="Arial"/>
              </a:rPr>
              <a:t>of</a:t>
            </a:r>
            <a:r>
              <a:rPr lang="en-US" sz="3300" spc="-25" dirty="0" smtClean="0">
                <a:latin typeface="Arial"/>
                <a:cs typeface="Arial"/>
              </a:rPr>
              <a:t> </a:t>
            </a:r>
            <a:r>
              <a:rPr lang="en-US" sz="3300" spc="-5" dirty="0" smtClean="0">
                <a:latin typeface="Arial"/>
                <a:cs typeface="Arial"/>
              </a:rPr>
              <a:t>heart.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spc="-5" dirty="0" smtClean="0">
                <a:latin typeface="Arial"/>
                <a:cs typeface="Arial"/>
              </a:rPr>
              <a:t>Heart</a:t>
            </a:r>
            <a:r>
              <a:rPr lang="en-US" sz="3300" spc="-25" dirty="0" smtClean="0">
                <a:latin typeface="Arial"/>
                <a:cs typeface="Arial"/>
              </a:rPr>
              <a:t> </a:t>
            </a:r>
            <a:r>
              <a:rPr lang="en-US" sz="3300" spc="-10" dirty="0" smtClean="0">
                <a:latin typeface="Arial"/>
                <a:cs typeface="Arial"/>
              </a:rPr>
              <a:t>and</a:t>
            </a:r>
            <a:r>
              <a:rPr lang="en-US" sz="3300" spc="-35" dirty="0" smtClean="0">
                <a:latin typeface="Arial"/>
                <a:cs typeface="Arial"/>
              </a:rPr>
              <a:t> </a:t>
            </a:r>
            <a:r>
              <a:rPr lang="en-US" sz="3300" spc="5" dirty="0" smtClean="0">
                <a:latin typeface="Arial"/>
                <a:cs typeface="Arial"/>
              </a:rPr>
              <a:t>chest</a:t>
            </a:r>
            <a:r>
              <a:rPr lang="en-US" sz="3300" spc="-20" dirty="0" smtClean="0">
                <a:latin typeface="Arial"/>
                <a:cs typeface="Arial"/>
              </a:rPr>
              <a:t> </a:t>
            </a:r>
            <a:r>
              <a:rPr lang="en-US" sz="3300" spc="5" dirty="0" smtClean="0">
                <a:latin typeface="Arial"/>
                <a:cs typeface="Arial"/>
              </a:rPr>
              <a:t>feel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spc="10" dirty="0" smtClean="0">
                <a:latin typeface="Arial"/>
                <a:cs typeface="Arial"/>
              </a:rPr>
              <a:t>constricted.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spc="-5" dirty="0" smtClean="0">
                <a:latin typeface="Arial"/>
                <a:cs typeface="Arial"/>
              </a:rPr>
              <a:t>Fluttering,  </a:t>
            </a:r>
            <a:r>
              <a:rPr lang="en-US" sz="3300" dirty="0" smtClean="0">
                <a:latin typeface="Arial"/>
                <a:cs typeface="Arial"/>
              </a:rPr>
              <a:t>palpitating;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spc="15" dirty="0" smtClean="0">
                <a:latin typeface="Arial"/>
                <a:cs typeface="Arial"/>
              </a:rPr>
              <a:t>intermittent</a:t>
            </a:r>
            <a:r>
              <a:rPr lang="en-US" sz="3300" spc="-25" dirty="0" smtClean="0">
                <a:latin typeface="Arial"/>
                <a:cs typeface="Arial"/>
              </a:rPr>
              <a:t> </a:t>
            </a:r>
            <a:r>
              <a:rPr lang="en-US" sz="3300" spc="-5" dirty="0" smtClean="0">
                <a:latin typeface="Arial"/>
                <a:cs typeface="Arial"/>
              </a:rPr>
              <a:t>pulse.</a:t>
            </a:r>
            <a:r>
              <a:rPr lang="en-US" sz="3300" spc="-25" dirty="0" smtClean="0">
                <a:latin typeface="Arial"/>
                <a:cs typeface="Arial"/>
              </a:rPr>
              <a:t> </a:t>
            </a:r>
            <a:r>
              <a:rPr lang="en-US" sz="3300" spc="-5" dirty="0" smtClean="0">
                <a:latin typeface="Arial"/>
                <a:cs typeface="Arial"/>
              </a:rPr>
              <a:t>Heart's</a:t>
            </a:r>
            <a:r>
              <a:rPr lang="en-US" sz="3300" spc="-20" dirty="0" smtClean="0">
                <a:latin typeface="Arial"/>
                <a:cs typeface="Arial"/>
              </a:rPr>
              <a:t> </a:t>
            </a:r>
            <a:r>
              <a:rPr lang="en-US" sz="3300" spc="10" dirty="0" smtClean="0">
                <a:latin typeface="Arial"/>
                <a:cs typeface="Arial"/>
              </a:rPr>
              <a:t>pulsations</a:t>
            </a:r>
            <a:r>
              <a:rPr lang="en-US" sz="3300" spc="-20" dirty="0" smtClean="0">
                <a:latin typeface="Arial"/>
                <a:cs typeface="Arial"/>
              </a:rPr>
              <a:t> </a:t>
            </a:r>
            <a:r>
              <a:rPr lang="en-US" sz="3300" spc="-10" dirty="0" smtClean="0">
                <a:latin typeface="Arial"/>
                <a:cs typeface="Arial"/>
              </a:rPr>
              <a:t>shake</a:t>
            </a:r>
            <a:r>
              <a:rPr lang="en-US" sz="3300" spc="-20" dirty="0" smtClean="0">
                <a:latin typeface="Arial"/>
                <a:cs typeface="Arial"/>
              </a:rPr>
              <a:t> </a:t>
            </a:r>
            <a:r>
              <a:rPr lang="en-US" sz="3300" spc="-10" dirty="0" smtClean="0">
                <a:latin typeface="Arial"/>
                <a:cs typeface="Arial"/>
              </a:rPr>
              <a:t>body.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spc="15" dirty="0" smtClean="0">
                <a:latin typeface="Arial"/>
                <a:cs typeface="Arial"/>
              </a:rPr>
              <a:t>Intermits</a:t>
            </a:r>
            <a:r>
              <a:rPr lang="en-US" sz="3300" spc="-20" dirty="0" smtClean="0">
                <a:latin typeface="Arial"/>
                <a:cs typeface="Arial"/>
              </a:rPr>
              <a:t> </a:t>
            </a:r>
            <a:r>
              <a:rPr lang="en-US" sz="3300" dirty="0" smtClean="0">
                <a:latin typeface="Arial"/>
                <a:cs typeface="Arial"/>
              </a:rPr>
              <a:t>on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spc="-5" dirty="0" smtClean="0">
                <a:latin typeface="Arial"/>
                <a:cs typeface="Arial"/>
              </a:rPr>
              <a:t>lying</a:t>
            </a:r>
            <a:r>
              <a:rPr lang="en-US" sz="3300" spc="-20" dirty="0" smtClean="0">
                <a:latin typeface="Arial"/>
                <a:cs typeface="Arial"/>
              </a:rPr>
              <a:t> </a:t>
            </a:r>
            <a:r>
              <a:rPr lang="en-US" sz="3300" dirty="0" smtClean="0">
                <a:latin typeface="Arial"/>
                <a:cs typeface="Arial"/>
              </a:rPr>
              <a:t>down.</a:t>
            </a:r>
          </a:p>
          <a:p>
            <a:pPr marL="12700" marR="5080" algn="just">
              <a:lnSpc>
                <a:spcPct val="117000"/>
              </a:lnSpc>
              <a:spcBef>
                <a:spcPts val="1000"/>
              </a:spcBef>
            </a:pPr>
            <a:endParaRPr lang="en-US" sz="2800" dirty="0" smtClean="0">
              <a:latin typeface="Arial"/>
              <a:cs typeface="Arial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29600" cy="990600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Extremities:</a:t>
            </a:r>
            <a:endParaRPr lang="en-US" sz="40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143000"/>
            <a:ext cx="8686800" cy="4953000"/>
          </a:xfrm>
        </p:spPr>
        <p:txBody>
          <a:bodyPr>
            <a:noAutofit/>
          </a:bodyPr>
          <a:lstStyle/>
          <a:p>
            <a:pPr marL="12700" marR="5080">
              <a:lnSpc>
                <a:spcPct val="117000"/>
              </a:lnSpc>
              <a:spcBef>
                <a:spcPts val="1000"/>
              </a:spcBef>
            </a:pPr>
            <a:r>
              <a:rPr lang="en-US" sz="2800" spc="-15" dirty="0" smtClean="0">
                <a:latin typeface="Arial"/>
                <a:cs typeface="Arial"/>
              </a:rPr>
              <a:t>Pain </a:t>
            </a:r>
            <a:r>
              <a:rPr lang="en-US" sz="2800" spc="5" dirty="0" smtClean="0">
                <a:latin typeface="Arial"/>
                <a:cs typeface="Arial"/>
              </a:rPr>
              <a:t>in </a:t>
            </a:r>
            <a:r>
              <a:rPr lang="en-US" sz="2800" spc="-20" dirty="0" smtClean="0">
                <a:latin typeface="Arial"/>
                <a:cs typeface="Arial"/>
              </a:rPr>
              <a:t>back, </a:t>
            </a:r>
            <a:r>
              <a:rPr lang="en-US" sz="2800" spc="20" dirty="0" smtClean="0">
                <a:latin typeface="Arial"/>
                <a:cs typeface="Arial"/>
              </a:rPr>
              <a:t>with </a:t>
            </a:r>
            <a:r>
              <a:rPr lang="en-US" sz="2800" spc="-5" dirty="0" smtClean="0">
                <a:latin typeface="Arial"/>
                <a:cs typeface="Arial"/>
              </a:rPr>
              <a:t>desire </a:t>
            </a:r>
            <a:r>
              <a:rPr lang="en-US" sz="2800" spc="30" dirty="0" smtClean="0">
                <a:latin typeface="Arial"/>
                <a:cs typeface="Arial"/>
              </a:rPr>
              <a:t>for </a:t>
            </a:r>
            <a:r>
              <a:rPr lang="en-US" sz="2800" spc="10" dirty="0" smtClean="0">
                <a:latin typeface="Arial"/>
                <a:cs typeface="Arial"/>
              </a:rPr>
              <a:t>some </a:t>
            </a:r>
            <a:r>
              <a:rPr lang="en-US" sz="2800" spc="35" dirty="0" smtClean="0">
                <a:latin typeface="Arial"/>
                <a:cs typeface="Arial"/>
              </a:rPr>
              <a:t>firm </a:t>
            </a:r>
            <a:r>
              <a:rPr lang="en-US" sz="2800" spc="10" dirty="0" smtClean="0">
                <a:latin typeface="Arial"/>
                <a:cs typeface="Arial"/>
              </a:rPr>
              <a:t>support </a:t>
            </a:r>
            <a:r>
              <a:rPr lang="en-US" sz="2800" spc="-35" dirty="0" smtClean="0">
                <a:latin typeface="Arial"/>
                <a:cs typeface="Arial"/>
              </a:rPr>
              <a:t>(</a:t>
            </a:r>
            <a:r>
              <a:rPr lang="en-US" sz="2800" spc="-35" dirty="0" err="1" smtClean="0">
                <a:latin typeface="Arial"/>
                <a:cs typeface="Arial"/>
              </a:rPr>
              <a:t>Rhus</a:t>
            </a:r>
            <a:r>
              <a:rPr lang="en-US" sz="2800" spc="-35" dirty="0" smtClean="0">
                <a:latin typeface="Arial"/>
                <a:cs typeface="Arial"/>
              </a:rPr>
              <a:t>; </a:t>
            </a:r>
            <a:r>
              <a:rPr lang="en-US" sz="2800" spc="-25" dirty="0" smtClean="0">
                <a:latin typeface="Arial"/>
                <a:cs typeface="Arial"/>
              </a:rPr>
              <a:t>Sep). </a:t>
            </a:r>
            <a:r>
              <a:rPr lang="en-US" sz="2800" spc="-40" dirty="0" smtClean="0">
                <a:latin typeface="Arial"/>
                <a:cs typeface="Arial"/>
              </a:rPr>
              <a:t>Every </a:t>
            </a:r>
            <a:r>
              <a:rPr lang="en-US" sz="2800" spc="5" dirty="0" smtClean="0">
                <a:latin typeface="Arial"/>
                <a:cs typeface="Arial"/>
              </a:rPr>
              <a:t>movement </a:t>
            </a:r>
            <a:r>
              <a:rPr lang="en-US" sz="2800" dirty="0" smtClean="0">
                <a:latin typeface="Arial"/>
                <a:cs typeface="Arial"/>
              </a:rPr>
              <a:t>accelerates </a:t>
            </a:r>
            <a:r>
              <a:rPr lang="en-US" sz="2800" spc="5" dirty="0" smtClean="0">
                <a:latin typeface="Arial"/>
                <a:cs typeface="Arial"/>
              </a:rPr>
              <a:t>the  circulation. Palms </a:t>
            </a:r>
            <a:r>
              <a:rPr lang="en-US" sz="2800" spc="15" dirty="0" smtClean="0">
                <a:latin typeface="Arial"/>
                <a:cs typeface="Arial"/>
              </a:rPr>
              <a:t>hot </a:t>
            </a:r>
            <a:r>
              <a:rPr lang="en-US" sz="2800" spc="-10" dirty="0" smtClean="0">
                <a:latin typeface="Arial"/>
                <a:cs typeface="Arial"/>
              </a:rPr>
              <a:t>and </a:t>
            </a:r>
            <a:r>
              <a:rPr lang="en-US" sz="2800" dirty="0" smtClean="0">
                <a:latin typeface="Arial"/>
                <a:cs typeface="Arial"/>
              </a:rPr>
              <a:t>perspiring. </a:t>
            </a:r>
            <a:r>
              <a:rPr lang="en-US" sz="2800" spc="10" dirty="0" smtClean="0">
                <a:latin typeface="Arial"/>
                <a:cs typeface="Arial"/>
              </a:rPr>
              <a:t>Arms </a:t>
            </a:r>
            <a:r>
              <a:rPr lang="en-US" sz="2800" spc="-10" dirty="0" smtClean="0">
                <a:latin typeface="Arial"/>
                <a:cs typeface="Arial"/>
              </a:rPr>
              <a:t>and </a:t>
            </a:r>
            <a:r>
              <a:rPr lang="en-US" sz="2800" spc="-20" dirty="0" smtClean="0">
                <a:latin typeface="Arial"/>
                <a:cs typeface="Arial"/>
              </a:rPr>
              <a:t>legs, </a:t>
            </a:r>
            <a:r>
              <a:rPr lang="en-US" sz="2800" spc="10" dirty="0" smtClean="0">
                <a:latin typeface="Arial"/>
                <a:cs typeface="Arial"/>
              </a:rPr>
              <a:t>but </a:t>
            </a:r>
            <a:r>
              <a:rPr lang="en-US" sz="2800" spc="-5" dirty="0" smtClean="0">
                <a:latin typeface="Arial"/>
                <a:cs typeface="Arial"/>
              </a:rPr>
              <a:t>especially </a:t>
            </a:r>
            <a:r>
              <a:rPr lang="en-US" sz="2800" spc="-25" dirty="0" smtClean="0">
                <a:latin typeface="Arial"/>
                <a:cs typeface="Arial"/>
              </a:rPr>
              <a:t>knees, </a:t>
            </a:r>
            <a:r>
              <a:rPr lang="en-US" sz="2800" spc="5" dirty="0" smtClean="0">
                <a:latin typeface="Arial"/>
                <a:cs typeface="Arial"/>
              </a:rPr>
              <a:t>feel </a:t>
            </a:r>
            <a:r>
              <a:rPr lang="en-US" sz="2800" spc="-10" dirty="0" smtClean="0">
                <a:latin typeface="Arial"/>
                <a:cs typeface="Arial"/>
              </a:rPr>
              <a:t>weak. </a:t>
            </a:r>
            <a:r>
              <a:rPr lang="en-US" sz="2800" spc="-5" dirty="0" smtClean="0">
                <a:latin typeface="Arial"/>
                <a:cs typeface="Arial"/>
              </a:rPr>
              <a:t>Hangnails.  </a:t>
            </a:r>
            <a:r>
              <a:rPr lang="en-US" sz="2800" spc="-15" dirty="0" smtClean="0">
                <a:latin typeface="Arial"/>
                <a:cs typeface="Arial"/>
              </a:rPr>
              <a:t>Dryness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and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cracking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about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finger-nails.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Numbness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and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tingling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in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fingers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and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lower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extremities.  </a:t>
            </a:r>
            <a:r>
              <a:rPr lang="en-US" sz="2800" spc="-5" dirty="0" smtClean="0">
                <a:latin typeface="Arial"/>
                <a:cs typeface="Arial"/>
              </a:rPr>
              <a:t>Ankles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weak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and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turn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easily.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Painful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contraction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45" dirty="0" smtClean="0">
                <a:latin typeface="Arial"/>
                <a:cs typeface="Arial"/>
              </a:rPr>
              <a:t>of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hamstrings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(</a:t>
            </a:r>
            <a:r>
              <a:rPr lang="en-US" sz="2800" spc="-5" dirty="0" err="1" smtClean="0">
                <a:latin typeface="Arial"/>
                <a:cs typeface="Arial"/>
              </a:rPr>
              <a:t>Caust</a:t>
            </a:r>
            <a:r>
              <a:rPr lang="en-US" sz="2800" spc="-5" dirty="0" smtClean="0">
                <a:latin typeface="Arial"/>
                <a:cs typeface="Arial"/>
              </a:rPr>
              <a:t>).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Cracking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in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15" dirty="0" smtClean="0">
                <a:latin typeface="Arial"/>
                <a:cs typeface="Arial"/>
              </a:rPr>
              <a:t>joints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on</a:t>
            </a:r>
            <a:endParaRPr lang="en-US" sz="2800" dirty="0" smtClean="0">
              <a:latin typeface="Arial"/>
              <a:cs typeface="Arial"/>
            </a:endParaRPr>
          </a:p>
          <a:p>
            <a:r>
              <a:rPr lang="en-US" sz="2800" spc="15" dirty="0" smtClean="0">
                <a:latin typeface="Arial"/>
                <a:cs typeface="Arial"/>
              </a:rPr>
              <a:t>motion.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Coldness</a:t>
            </a:r>
            <a:r>
              <a:rPr lang="en-US" sz="2800" spc="-15" dirty="0" smtClean="0">
                <a:latin typeface="Arial"/>
                <a:cs typeface="Arial"/>
              </a:rPr>
              <a:t> </a:t>
            </a:r>
            <a:r>
              <a:rPr lang="en-US" sz="2800" spc="40" dirty="0" smtClean="0">
                <a:latin typeface="Arial"/>
                <a:cs typeface="Arial"/>
              </a:rPr>
              <a:t>of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legs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20" dirty="0" smtClean="0">
                <a:latin typeface="Arial"/>
                <a:cs typeface="Arial"/>
              </a:rPr>
              <a:t>with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congestion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35" dirty="0" smtClean="0">
                <a:latin typeface="Arial"/>
                <a:cs typeface="Arial"/>
              </a:rPr>
              <a:t>to</a:t>
            </a:r>
            <a:r>
              <a:rPr lang="en-US" sz="2800" spc="-30" dirty="0" smtClean="0">
                <a:latin typeface="Arial"/>
                <a:cs typeface="Arial"/>
              </a:rPr>
              <a:t> head,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chest,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and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stomach.</a:t>
            </a:r>
            <a:endParaRPr lang="en-US" sz="2800" dirty="0" smtClean="0">
              <a:latin typeface="Arial"/>
              <a:cs typeface="Arial"/>
            </a:endParaRPr>
          </a:p>
          <a:p>
            <a:endParaRPr lang="en-US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52400"/>
            <a:ext cx="8229600" cy="6248400"/>
          </a:xfrm>
        </p:spPr>
        <p:txBody>
          <a:bodyPr>
            <a:normAutofit lnSpcReduction="10000"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4300" b="1" spc="-25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Sleep:</a:t>
            </a:r>
            <a:endParaRPr lang="en-US" sz="4300" b="1" dirty="0" smtClean="0">
              <a:solidFill>
                <a:schemeClr val="accent3">
                  <a:lumMod val="60000"/>
                  <a:lumOff val="40000"/>
                </a:schemeClr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lang="en-US" spc="-30" dirty="0" smtClean="0">
                <a:latin typeface="Arial"/>
                <a:cs typeface="Arial"/>
              </a:rPr>
              <a:t>Sleepy</a:t>
            </a:r>
            <a:r>
              <a:rPr lang="en-US" spc="-35" dirty="0" smtClean="0">
                <a:latin typeface="Arial"/>
                <a:cs typeface="Arial"/>
              </a:rPr>
              <a:t> </a:t>
            </a:r>
            <a:r>
              <a:rPr lang="en-US" spc="5" dirty="0" smtClean="0">
                <a:latin typeface="Arial"/>
                <a:cs typeface="Arial"/>
              </a:rPr>
              <a:t>in</a:t>
            </a:r>
            <a:r>
              <a:rPr lang="en-US" spc="-25" dirty="0" smtClean="0">
                <a:latin typeface="Arial"/>
                <a:cs typeface="Arial"/>
              </a:rPr>
              <a:t> </a:t>
            </a:r>
            <a:r>
              <a:rPr lang="en-US" spc="5" dirty="0" smtClean="0">
                <a:latin typeface="Arial"/>
                <a:cs typeface="Arial"/>
              </a:rPr>
              <a:t>forenoon.</a:t>
            </a:r>
            <a:r>
              <a:rPr lang="en-US" spc="-30" dirty="0" smtClean="0">
                <a:latin typeface="Arial"/>
                <a:cs typeface="Arial"/>
              </a:rPr>
              <a:t> </a:t>
            </a:r>
            <a:r>
              <a:rPr lang="en-US" spc="-10" dirty="0" smtClean="0">
                <a:latin typeface="Arial"/>
                <a:cs typeface="Arial"/>
              </a:rPr>
              <a:t>Nervous</a:t>
            </a:r>
            <a:r>
              <a:rPr lang="en-US" spc="-20" dirty="0" smtClean="0">
                <a:latin typeface="Arial"/>
                <a:cs typeface="Arial"/>
              </a:rPr>
              <a:t> </a:t>
            </a:r>
            <a:r>
              <a:rPr lang="en-US" dirty="0" smtClean="0">
                <a:latin typeface="Arial"/>
                <a:cs typeface="Arial"/>
              </a:rPr>
              <a:t>jerking</a:t>
            </a:r>
            <a:r>
              <a:rPr lang="en-US" spc="-25" dirty="0" smtClean="0">
                <a:latin typeface="Arial"/>
                <a:cs typeface="Arial"/>
              </a:rPr>
              <a:t> </a:t>
            </a:r>
            <a:r>
              <a:rPr lang="en-US" dirty="0" smtClean="0">
                <a:latin typeface="Arial"/>
                <a:cs typeface="Arial"/>
              </a:rPr>
              <a:t>during</a:t>
            </a:r>
            <a:r>
              <a:rPr lang="en-US" spc="-25" dirty="0" smtClean="0">
                <a:latin typeface="Arial"/>
                <a:cs typeface="Arial"/>
              </a:rPr>
              <a:t> </a:t>
            </a:r>
            <a:r>
              <a:rPr lang="en-US" spc="-10" dirty="0" smtClean="0">
                <a:latin typeface="Arial"/>
                <a:cs typeface="Arial"/>
              </a:rPr>
              <a:t>sleep.</a:t>
            </a:r>
            <a:r>
              <a:rPr lang="en-US" spc="-30" dirty="0" smtClean="0">
                <a:latin typeface="Arial"/>
                <a:cs typeface="Arial"/>
              </a:rPr>
              <a:t> </a:t>
            </a:r>
            <a:r>
              <a:rPr lang="en-US" spc="-10" dirty="0" smtClean="0">
                <a:latin typeface="Arial"/>
                <a:cs typeface="Arial"/>
              </a:rPr>
              <a:t>Dreams</a:t>
            </a:r>
            <a:r>
              <a:rPr lang="en-US" spc="-15" dirty="0" smtClean="0">
                <a:latin typeface="Arial"/>
                <a:cs typeface="Arial"/>
              </a:rPr>
              <a:t> </a:t>
            </a:r>
            <a:r>
              <a:rPr lang="en-US" spc="40" dirty="0" smtClean="0">
                <a:latin typeface="Arial"/>
                <a:cs typeface="Arial"/>
              </a:rPr>
              <a:t>of</a:t>
            </a:r>
            <a:r>
              <a:rPr lang="en-US" spc="-20" dirty="0" smtClean="0">
                <a:latin typeface="Arial"/>
                <a:cs typeface="Arial"/>
              </a:rPr>
              <a:t> </a:t>
            </a:r>
            <a:r>
              <a:rPr lang="en-US" spc="-5" dirty="0" smtClean="0">
                <a:latin typeface="Arial"/>
                <a:cs typeface="Arial"/>
              </a:rPr>
              <a:t>robbers.</a:t>
            </a:r>
            <a:r>
              <a:rPr lang="en-US" spc="-25" dirty="0" smtClean="0">
                <a:latin typeface="Arial"/>
                <a:cs typeface="Arial"/>
              </a:rPr>
              <a:t> </a:t>
            </a:r>
            <a:r>
              <a:rPr lang="en-US" spc="-15" dirty="0" smtClean="0">
                <a:latin typeface="Arial"/>
                <a:cs typeface="Arial"/>
              </a:rPr>
              <a:t>Sleepless </a:t>
            </a:r>
            <a:r>
              <a:rPr lang="en-US" spc="35" dirty="0" smtClean="0">
                <a:latin typeface="Arial"/>
                <a:cs typeface="Arial"/>
              </a:rPr>
              <a:t>from</a:t>
            </a:r>
            <a:r>
              <a:rPr lang="en-US" spc="-20" dirty="0" smtClean="0">
                <a:latin typeface="Arial"/>
                <a:cs typeface="Arial"/>
              </a:rPr>
              <a:t> </a:t>
            </a:r>
            <a:r>
              <a:rPr lang="en-US" spc="5" dirty="0" smtClean="0">
                <a:latin typeface="Arial"/>
                <a:cs typeface="Arial"/>
              </a:rPr>
              <a:t>grief.</a:t>
            </a:r>
            <a:endParaRPr lang="en-US" dirty="0" smtClean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4300" b="1" spc="-2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Skin:</a:t>
            </a:r>
            <a:endParaRPr lang="en-US" sz="4300" b="1" spc="-20" dirty="0">
              <a:solidFill>
                <a:schemeClr val="accent3">
                  <a:lumMod val="60000"/>
                  <a:lumOff val="40000"/>
                </a:schemeClr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3000" spc="-40" dirty="0" smtClean="0">
                <a:latin typeface="Arial"/>
                <a:cs typeface="Arial"/>
              </a:rPr>
              <a:t>Greasy, </a:t>
            </a:r>
            <a:r>
              <a:rPr lang="en-US" sz="3000" spc="-20" dirty="0" smtClean="0">
                <a:latin typeface="Arial"/>
                <a:cs typeface="Arial"/>
              </a:rPr>
              <a:t>oily, </a:t>
            </a:r>
            <a:r>
              <a:rPr lang="en-US" sz="3000" spc="-5" dirty="0" smtClean="0">
                <a:latin typeface="Arial"/>
                <a:cs typeface="Arial"/>
              </a:rPr>
              <a:t>especially </a:t>
            </a:r>
            <a:r>
              <a:rPr lang="en-US" sz="3000" dirty="0" smtClean="0">
                <a:latin typeface="Arial"/>
                <a:cs typeface="Arial"/>
              </a:rPr>
              <a:t>on </a:t>
            </a:r>
            <a:r>
              <a:rPr lang="en-US" sz="3000" spc="-10" dirty="0" smtClean="0">
                <a:latin typeface="Arial"/>
                <a:cs typeface="Arial"/>
              </a:rPr>
              <a:t>hairy </a:t>
            </a:r>
            <a:r>
              <a:rPr lang="en-US" sz="3000" spc="5" dirty="0" smtClean="0">
                <a:latin typeface="Arial"/>
                <a:cs typeface="Arial"/>
              </a:rPr>
              <a:t>parts. </a:t>
            </a:r>
            <a:r>
              <a:rPr lang="en-US" sz="3000" spc="-35" dirty="0" smtClean="0">
                <a:latin typeface="Arial"/>
                <a:cs typeface="Arial"/>
              </a:rPr>
              <a:t>Dry </a:t>
            </a:r>
            <a:r>
              <a:rPr lang="en-US" sz="3000" spc="-5" dirty="0" smtClean="0">
                <a:latin typeface="Arial"/>
                <a:cs typeface="Arial"/>
              </a:rPr>
              <a:t>eruptions, especially </a:t>
            </a:r>
            <a:r>
              <a:rPr lang="en-US" sz="3000" dirty="0" smtClean="0">
                <a:latin typeface="Arial"/>
                <a:cs typeface="Arial"/>
              </a:rPr>
              <a:t>on </a:t>
            </a:r>
            <a:r>
              <a:rPr lang="en-US" sz="3000" spc="5" dirty="0" smtClean="0">
                <a:latin typeface="Arial"/>
                <a:cs typeface="Arial"/>
              </a:rPr>
              <a:t>margin </a:t>
            </a:r>
            <a:r>
              <a:rPr lang="en-US" sz="3000" spc="40" dirty="0" smtClean="0">
                <a:latin typeface="Arial"/>
                <a:cs typeface="Arial"/>
              </a:rPr>
              <a:t>of </a:t>
            </a:r>
            <a:r>
              <a:rPr lang="en-US" sz="3000" spc="-10" dirty="0" smtClean="0">
                <a:latin typeface="Arial"/>
                <a:cs typeface="Arial"/>
              </a:rPr>
              <a:t>hairy </a:t>
            </a:r>
            <a:r>
              <a:rPr lang="en-US" sz="3000" spc="5" dirty="0" smtClean="0">
                <a:latin typeface="Arial"/>
                <a:cs typeface="Arial"/>
              </a:rPr>
              <a:t>scalp </a:t>
            </a:r>
            <a:r>
              <a:rPr lang="en-US" sz="3000" spc="-10" dirty="0" smtClean="0">
                <a:latin typeface="Arial"/>
                <a:cs typeface="Arial"/>
              </a:rPr>
              <a:t>and  </a:t>
            </a:r>
            <a:r>
              <a:rPr lang="en-US" sz="3000" spc="-5" dirty="0" smtClean="0">
                <a:latin typeface="Arial"/>
                <a:cs typeface="Arial"/>
              </a:rPr>
              <a:t>bends </a:t>
            </a:r>
            <a:r>
              <a:rPr lang="en-US" sz="3000" spc="40" dirty="0" smtClean="0">
                <a:latin typeface="Arial"/>
                <a:cs typeface="Arial"/>
              </a:rPr>
              <a:t>of </a:t>
            </a:r>
            <a:r>
              <a:rPr lang="en-US" sz="3000" spc="10" dirty="0" smtClean="0">
                <a:latin typeface="Arial"/>
                <a:cs typeface="Arial"/>
              </a:rPr>
              <a:t>joints. </a:t>
            </a:r>
            <a:r>
              <a:rPr lang="en-US" sz="3000" spc="-30" dirty="0" smtClean="0">
                <a:latin typeface="Arial"/>
                <a:cs typeface="Arial"/>
              </a:rPr>
              <a:t>Fever </a:t>
            </a:r>
            <a:r>
              <a:rPr lang="en-US" sz="3000" spc="10" dirty="0" smtClean="0">
                <a:latin typeface="Arial"/>
                <a:cs typeface="Arial"/>
              </a:rPr>
              <a:t>blisters. </a:t>
            </a:r>
            <a:r>
              <a:rPr lang="en-US" sz="3000" spc="-10" dirty="0" err="1" smtClean="0">
                <a:latin typeface="Arial"/>
                <a:cs typeface="Arial"/>
              </a:rPr>
              <a:t>Urticaria</a:t>
            </a:r>
            <a:r>
              <a:rPr lang="en-US" sz="3000" spc="-10" dirty="0" smtClean="0">
                <a:latin typeface="Arial"/>
                <a:cs typeface="Arial"/>
              </a:rPr>
              <a:t>; </a:t>
            </a:r>
            <a:r>
              <a:rPr lang="en-US" sz="3000" spc="20" dirty="0" smtClean="0">
                <a:latin typeface="Arial"/>
                <a:cs typeface="Arial"/>
              </a:rPr>
              <a:t>itch </a:t>
            </a:r>
            <a:r>
              <a:rPr lang="en-US" sz="3000" spc="-10" dirty="0" smtClean="0">
                <a:latin typeface="Arial"/>
                <a:cs typeface="Arial"/>
              </a:rPr>
              <a:t>and burn. Crusty </a:t>
            </a:r>
            <a:r>
              <a:rPr lang="en-US" sz="3000" spc="5" dirty="0" smtClean="0">
                <a:latin typeface="Arial"/>
                <a:cs typeface="Arial"/>
              </a:rPr>
              <a:t>eruptions in </a:t>
            </a:r>
            <a:r>
              <a:rPr lang="en-US" sz="3000" spc="-5" dirty="0" smtClean="0">
                <a:latin typeface="Arial"/>
                <a:cs typeface="Arial"/>
              </a:rPr>
              <a:t>bends </a:t>
            </a:r>
            <a:r>
              <a:rPr lang="en-US" sz="3000" spc="40" dirty="0" smtClean="0">
                <a:latin typeface="Arial"/>
                <a:cs typeface="Arial"/>
              </a:rPr>
              <a:t>of </a:t>
            </a:r>
            <a:r>
              <a:rPr lang="en-US" sz="3000" dirty="0" smtClean="0">
                <a:latin typeface="Arial"/>
                <a:cs typeface="Arial"/>
              </a:rPr>
              <a:t>limbs,  </a:t>
            </a:r>
            <a:r>
              <a:rPr lang="en-US" sz="3000" spc="5" dirty="0" smtClean="0">
                <a:latin typeface="Arial"/>
                <a:cs typeface="Arial"/>
              </a:rPr>
              <a:t>margin</a:t>
            </a:r>
            <a:r>
              <a:rPr lang="en-US" sz="3000" spc="-30" dirty="0" smtClean="0">
                <a:latin typeface="Arial"/>
                <a:cs typeface="Arial"/>
              </a:rPr>
              <a:t> </a:t>
            </a:r>
            <a:r>
              <a:rPr lang="en-US" sz="3000" spc="45" dirty="0" smtClean="0">
                <a:latin typeface="Arial"/>
                <a:cs typeface="Arial"/>
              </a:rPr>
              <a:t>of</a:t>
            </a:r>
            <a:r>
              <a:rPr lang="en-US" sz="3000" spc="-25" dirty="0" smtClean="0">
                <a:latin typeface="Arial"/>
                <a:cs typeface="Arial"/>
              </a:rPr>
              <a:t> </a:t>
            </a:r>
            <a:r>
              <a:rPr lang="en-US" sz="3000" spc="-10" dirty="0" smtClean="0">
                <a:latin typeface="Arial"/>
                <a:cs typeface="Arial"/>
              </a:rPr>
              <a:t>scalp,</a:t>
            </a:r>
            <a:r>
              <a:rPr lang="en-US" sz="3000" spc="-25" dirty="0" smtClean="0">
                <a:latin typeface="Arial"/>
                <a:cs typeface="Arial"/>
              </a:rPr>
              <a:t> </a:t>
            </a:r>
            <a:r>
              <a:rPr lang="en-US" sz="3000" spc="-5" dirty="0" smtClean="0">
                <a:latin typeface="Arial"/>
                <a:cs typeface="Arial"/>
              </a:rPr>
              <a:t>behind</a:t>
            </a:r>
            <a:r>
              <a:rPr lang="en-US" sz="3000" spc="-35" dirty="0" smtClean="0">
                <a:latin typeface="Arial"/>
                <a:cs typeface="Arial"/>
              </a:rPr>
              <a:t> </a:t>
            </a:r>
            <a:r>
              <a:rPr lang="en-US" sz="3000" spc="-10" dirty="0" smtClean="0">
                <a:latin typeface="Arial"/>
                <a:cs typeface="Arial"/>
              </a:rPr>
              <a:t>ears</a:t>
            </a:r>
            <a:r>
              <a:rPr lang="en-US" sz="3000" spc="-20" dirty="0" smtClean="0">
                <a:latin typeface="Arial"/>
                <a:cs typeface="Arial"/>
              </a:rPr>
              <a:t> </a:t>
            </a:r>
            <a:r>
              <a:rPr lang="en-US" sz="3000" spc="-5" dirty="0" smtClean="0">
                <a:latin typeface="Arial"/>
                <a:cs typeface="Arial"/>
              </a:rPr>
              <a:t>(</a:t>
            </a:r>
            <a:r>
              <a:rPr lang="en-US" sz="3000" spc="-5" dirty="0" err="1" smtClean="0">
                <a:latin typeface="Arial"/>
                <a:cs typeface="Arial"/>
              </a:rPr>
              <a:t>Caust</a:t>
            </a:r>
            <a:r>
              <a:rPr lang="en-US" sz="3000" spc="-5" dirty="0" smtClean="0">
                <a:latin typeface="Arial"/>
                <a:cs typeface="Arial"/>
              </a:rPr>
              <a:t>).</a:t>
            </a:r>
            <a:r>
              <a:rPr lang="en-US" sz="3000" spc="-30" dirty="0" smtClean="0">
                <a:latin typeface="Arial"/>
                <a:cs typeface="Arial"/>
              </a:rPr>
              <a:t> </a:t>
            </a:r>
            <a:r>
              <a:rPr lang="en-US" sz="3000" spc="-5" dirty="0" smtClean="0">
                <a:latin typeface="Arial"/>
                <a:cs typeface="Arial"/>
              </a:rPr>
              <a:t>Warts</a:t>
            </a:r>
            <a:r>
              <a:rPr lang="en-US" sz="3000" spc="-25" dirty="0" smtClean="0">
                <a:latin typeface="Arial"/>
                <a:cs typeface="Arial"/>
              </a:rPr>
              <a:t> </a:t>
            </a:r>
            <a:r>
              <a:rPr lang="en-US" sz="3000" dirty="0" smtClean="0">
                <a:latin typeface="Arial"/>
                <a:cs typeface="Arial"/>
              </a:rPr>
              <a:t>on</a:t>
            </a:r>
            <a:r>
              <a:rPr lang="en-US" sz="3000" spc="-30" dirty="0" smtClean="0">
                <a:latin typeface="Arial"/>
                <a:cs typeface="Arial"/>
              </a:rPr>
              <a:t> </a:t>
            </a:r>
            <a:r>
              <a:rPr lang="en-US" sz="3000" spc="10" dirty="0" smtClean="0">
                <a:latin typeface="Arial"/>
                <a:cs typeface="Arial"/>
              </a:rPr>
              <a:t>palms</a:t>
            </a:r>
            <a:r>
              <a:rPr lang="en-US" sz="3000" spc="-20" dirty="0" smtClean="0">
                <a:latin typeface="Arial"/>
                <a:cs typeface="Arial"/>
              </a:rPr>
              <a:t> </a:t>
            </a:r>
            <a:r>
              <a:rPr lang="en-US" sz="3000" spc="45" dirty="0" smtClean="0">
                <a:latin typeface="Arial"/>
                <a:cs typeface="Arial"/>
              </a:rPr>
              <a:t>of</a:t>
            </a:r>
            <a:r>
              <a:rPr lang="en-US" sz="3000" spc="-25" dirty="0" smtClean="0">
                <a:latin typeface="Arial"/>
                <a:cs typeface="Arial"/>
              </a:rPr>
              <a:t> </a:t>
            </a:r>
            <a:r>
              <a:rPr lang="en-US" sz="3000" spc="-10" dirty="0" smtClean="0">
                <a:latin typeface="Arial"/>
                <a:cs typeface="Arial"/>
              </a:rPr>
              <a:t>hands.</a:t>
            </a:r>
            <a:r>
              <a:rPr lang="en-US" sz="3000" spc="-35" dirty="0" smtClean="0">
                <a:latin typeface="Arial"/>
                <a:cs typeface="Arial"/>
              </a:rPr>
              <a:t> </a:t>
            </a:r>
            <a:r>
              <a:rPr lang="en-US" sz="3000" spc="-25" dirty="0" smtClean="0">
                <a:latin typeface="Arial"/>
                <a:cs typeface="Arial"/>
              </a:rPr>
              <a:t>Eczema;</a:t>
            </a:r>
            <a:r>
              <a:rPr lang="en-US" sz="3000" spc="-30" dirty="0" smtClean="0">
                <a:latin typeface="Arial"/>
                <a:cs typeface="Arial"/>
              </a:rPr>
              <a:t> </a:t>
            </a:r>
            <a:r>
              <a:rPr lang="en-US" sz="3000" spc="-20" dirty="0" smtClean="0">
                <a:latin typeface="Arial"/>
                <a:cs typeface="Arial"/>
              </a:rPr>
              <a:t>raw,</a:t>
            </a:r>
            <a:r>
              <a:rPr lang="en-US" sz="3000" spc="-25" dirty="0" smtClean="0">
                <a:latin typeface="Arial"/>
                <a:cs typeface="Arial"/>
              </a:rPr>
              <a:t> </a:t>
            </a:r>
            <a:r>
              <a:rPr lang="en-US" sz="3000" spc="-30" dirty="0" smtClean="0">
                <a:latin typeface="Arial"/>
                <a:cs typeface="Arial"/>
              </a:rPr>
              <a:t>red,</a:t>
            </a:r>
            <a:r>
              <a:rPr lang="en-US" sz="3000" spc="-25" dirty="0" smtClean="0">
                <a:latin typeface="Arial"/>
                <a:cs typeface="Arial"/>
              </a:rPr>
              <a:t> </a:t>
            </a:r>
            <a:r>
              <a:rPr lang="en-US" sz="3000" spc="-10" dirty="0" smtClean="0">
                <a:latin typeface="Arial"/>
                <a:cs typeface="Arial"/>
              </a:rPr>
              <a:t>and</a:t>
            </a:r>
            <a:r>
              <a:rPr lang="en-US" sz="3000" spc="-35" dirty="0" smtClean="0">
                <a:latin typeface="Arial"/>
                <a:cs typeface="Arial"/>
              </a:rPr>
              <a:t> </a:t>
            </a:r>
            <a:r>
              <a:rPr lang="en-US" sz="3000" dirty="0" smtClean="0">
                <a:latin typeface="Arial"/>
                <a:cs typeface="Arial"/>
              </a:rPr>
              <a:t>inflamed;  </a:t>
            </a:r>
            <a:r>
              <a:rPr lang="en-US" sz="3000" spc="-10" dirty="0" smtClean="0">
                <a:latin typeface="Arial"/>
                <a:cs typeface="Arial"/>
              </a:rPr>
              <a:t>worse,</a:t>
            </a:r>
            <a:r>
              <a:rPr lang="en-US" sz="3000" spc="-25" dirty="0" smtClean="0">
                <a:latin typeface="Arial"/>
                <a:cs typeface="Arial"/>
              </a:rPr>
              <a:t> </a:t>
            </a:r>
            <a:r>
              <a:rPr lang="en-US" sz="3000" dirty="0" smtClean="0">
                <a:latin typeface="Arial"/>
                <a:cs typeface="Arial"/>
              </a:rPr>
              <a:t>eating</a:t>
            </a:r>
            <a:r>
              <a:rPr lang="en-US" sz="3000" spc="-25" dirty="0" smtClean="0">
                <a:latin typeface="Arial"/>
                <a:cs typeface="Arial"/>
              </a:rPr>
              <a:t> </a:t>
            </a:r>
            <a:r>
              <a:rPr lang="en-US" sz="3000" spc="-5" dirty="0" smtClean="0">
                <a:latin typeface="Arial"/>
                <a:cs typeface="Arial"/>
              </a:rPr>
              <a:t>salt,</a:t>
            </a:r>
            <a:r>
              <a:rPr lang="en-US" sz="3000" spc="-20" dirty="0" smtClean="0">
                <a:latin typeface="Arial"/>
                <a:cs typeface="Arial"/>
              </a:rPr>
              <a:t> </a:t>
            </a:r>
            <a:r>
              <a:rPr lang="en-US" sz="3000" spc="15" dirty="0" smtClean="0">
                <a:latin typeface="Arial"/>
                <a:cs typeface="Arial"/>
              </a:rPr>
              <a:t>at</a:t>
            </a:r>
            <a:r>
              <a:rPr lang="en-US" sz="3000" spc="-25" dirty="0" smtClean="0">
                <a:latin typeface="Arial"/>
                <a:cs typeface="Arial"/>
              </a:rPr>
              <a:t> </a:t>
            </a:r>
            <a:r>
              <a:rPr lang="en-US" sz="3000" spc="-10" dirty="0" smtClean="0">
                <a:latin typeface="Arial"/>
                <a:cs typeface="Arial"/>
              </a:rPr>
              <a:t>seashore.</a:t>
            </a:r>
            <a:r>
              <a:rPr lang="en-US" sz="3000" spc="-30" dirty="0" smtClean="0">
                <a:latin typeface="Arial"/>
                <a:cs typeface="Arial"/>
              </a:rPr>
              <a:t> </a:t>
            </a:r>
            <a:r>
              <a:rPr lang="en-US" sz="3000" spc="25" dirty="0" smtClean="0">
                <a:latin typeface="Arial"/>
                <a:cs typeface="Arial"/>
              </a:rPr>
              <a:t>Affects</a:t>
            </a:r>
            <a:r>
              <a:rPr lang="en-US" sz="3000" spc="-20" dirty="0" smtClean="0">
                <a:latin typeface="Arial"/>
                <a:cs typeface="Arial"/>
              </a:rPr>
              <a:t> </a:t>
            </a:r>
            <a:r>
              <a:rPr lang="en-US" sz="3000" spc="-5" dirty="0" smtClean="0">
                <a:latin typeface="Arial"/>
                <a:cs typeface="Arial"/>
              </a:rPr>
              <a:t>hair</a:t>
            </a:r>
            <a:r>
              <a:rPr lang="en-US" sz="3000" spc="-20" dirty="0" smtClean="0">
                <a:latin typeface="Arial"/>
                <a:cs typeface="Arial"/>
              </a:rPr>
              <a:t> </a:t>
            </a:r>
            <a:r>
              <a:rPr lang="en-US" sz="3000" spc="10" dirty="0" smtClean="0">
                <a:latin typeface="Arial"/>
                <a:cs typeface="Arial"/>
              </a:rPr>
              <a:t>follicles.</a:t>
            </a:r>
            <a:r>
              <a:rPr lang="en-US" sz="3000" spc="-35" dirty="0" smtClean="0">
                <a:latin typeface="Arial"/>
                <a:cs typeface="Arial"/>
              </a:rPr>
              <a:t> </a:t>
            </a:r>
            <a:r>
              <a:rPr lang="en-US" sz="3000" spc="-5" dirty="0" smtClean="0">
                <a:latin typeface="Arial"/>
                <a:cs typeface="Arial"/>
              </a:rPr>
              <a:t>Alopecia.</a:t>
            </a:r>
            <a:r>
              <a:rPr lang="en-US" sz="3000" spc="-25" dirty="0" smtClean="0">
                <a:latin typeface="Arial"/>
                <a:cs typeface="Arial"/>
              </a:rPr>
              <a:t> Hives, </a:t>
            </a:r>
            <a:r>
              <a:rPr lang="en-US" sz="3000" spc="10" dirty="0" smtClean="0">
                <a:latin typeface="Arial"/>
                <a:cs typeface="Arial"/>
              </a:rPr>
              <a:t>itching</a:t>
            </a:r>
            <a:r>
              <a:rPr lang="en-US" sz="3000" spc="-30" dirty="0" smtClean="0">
                <a:latin typeface="Arial"/>
                <a:cs typeface="Arial"/>
              </a:rPr>
              <a:t> </a:t>
            </a:r>
            <a:r>
              <a:rPr lang="en-US" sz="3000" spc="15" dirty="0" smtClean="0">
                <a:latin typeface="Arial"/>
                <a:cs typeface="Arial"/>
              </a:rPr>
              <a:t>after</a:t>
            </a:r>
            <a:r>
              <a:rPr lang="en-US" sz="3000" spc="-20" dirty="0" smtClean="0">
                <a:latin typeface="Arial"/>
                <a:cs typeface="Arial"/>
              </a:rPr>
              <a:t> </a:t>
            </a:r>
            <a:r>
              <a:rPr lang="en-US" sz="3000" dirty="0" smtClean="0">
                <a:latin typeface="Arial"/>
                <a:cs typeface="Arial"/>
              </a:rPr>
              <a:t>exertion.</a:t>
            </a:r>
          </a:p>
          <a:p>
            <a:pPr marL="12700">
              <a:lnSpc>
                <a:spcPct val="100000"/>
              </a:lnSpc>
              <a:spcBef>
                <a:spcPts val="225"/>
              </a:spcBef>
            </a:pPr>
            <a:r>
              <a:rPr lang="en-US" sz="3000" spc="-30" dirty="0" smtClean="0">
                <a:latin typeface="Arial"/>
                <a:cs typeface="Arial"/>
              </a:rPr>
              <a:t>Greasy</a:t>
            </a:r>
            <a:r>
              <a:rPr lang="en-US" sz="3000" spc="-45" dirty="0" smtClean="0">
                <a:latin typeface="Arial"/>
                <a:cs typeface="Arial"/>
              </a:rPr>
              <a:t> </a:t>
            </a:r>
            <a:r>
              <a:rPr lang="en-US" sz="3000" dirty="0" smtClean="0">
                <a:latin typeface="Arial"/>
                <a:cs typeface="Arial"/>
              </a:rPr>
              <a:t>skin.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304800"/>
            <a:ext cx="8610600" cy="6248400"/>
          </a:xfrm>
        </p:spPr>
        <p:txBody>
          <a:bodyPr>
            <a:normAutofit fontScale="77500" lnSpcReduction="20000"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4700" b="1" spc="-3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Fever:</a:t>
            </a:r>
            <a:endParaRPr lang="en-US" sz="4700" b="1" spc="-30" dirty="0">
              <a:solidFill>
                <a:schemeClr val="accent3">
                  <a:lumMod val="60000"/>
                  <a:lumOff val="40000"/>
                </a:schemeClr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3600" spc="-10" dirty="0" smtClean="0">
                <a:latin typeface="Arial"/>
                <a:cs typeface="Arial"/>
              </a:rPr>
              <a:t>Chill</a:t>
            </a:r>
            <a:r>
              <a:rPr lang="en-US" sz="3600" spc="-35" dirty="0" smtClean="0">
                <a:latin typeface="Arial"/>
                <a:cs typeface="Arial"/>
              </a:rPr>
              <a:t> </a:t>
            </a:r>
            <a:r>
              <a:rPr lang="en-US" sz="3600" spc="-5" dirty="0" smtClean="0">
                <a:latin typeface="Arial"/>
                <a:cs typeface="Arial"/>
              </a:rPr>
              <a:t>between</a:t>
            </a:r>
            <a:r>
              <a:rPr lang="en-US" sz="3600" spc="-25" dirty="0" smtClean="0">
                <a:latin typeface="Arial"/>
                <a:cs typeface="Arial"/>
              </a:rPr>
              <a:t> </a:t>
            </a:r>
            <a:r>
              <a:rPr lang="en-US" sz="3600" spc="5" dirty="0" smtClean="0">
                <a:latin typeface="Arial"/>
                <a:cs typeface="Arial"/>
              </a:rPr>
              <a:t>9</a:t>
            </a:r>
            <a:r>
              <a:rPr lang="en-US" sz="3600" spc="-25" dirty="0" smtClean="0">
                <a:latin typeface="Arial"/>
                <a:cs typeface="Arial"/>
              </a:rPr>
              <a:t> </a:t>
            </a:r>
            <a:r>
              <a:rPr lang="en-US" sz="3600" spc="-10" dirty="0" smtClean="0">
                <a:latin typeface="Arial"/>
                <a:cs typeface="Arial"/>
              </a:rPr>
              <a:t>and</a:t>
            </a:r>
            <a:r>
              <a:rPr lang="en-US" sz="3600" spc="-30" dirty="0" smtClean="0">
                <a:latin typeface="Arial"/>
                <a:cs typeface="Arial"/>
              </a:rPr>
              <a:t> </a:t>
            </a:r>
            <a:r>
              <a:rPr lang="en-US" sz="3600" dirty="0" smtClean="0">
                <a:latin typeface="Arial"/>
                <a:cs typeface="Arial"/>
              </a:rPr>
              <a:t>11</a:t>
            </a:r>
            <a:r>
              <a:rPr lang="en-US" sz="3600" spc="-20" dirty="0" smtClean="0">
                <a:latin typeface="Arial"/>
                <a:cs typeface="Arial"/>
              </a:rPr>
              <a:t> </a:t>
            </a:r>
            <a:r>
              <a:rPr lang="en-US" sz="3600" dirty="0" smtClean="0">
                <a:latin typeface="Arial"/>
                <a:cs typeface="Arial"/>
              </a:rPr>
              <a:t>am.</a:t>
            </a:r>
            <a:r>
              <a:rPr lang="en-US" sz="3600" spc="-30" dirty="0" smtClean="0">
                <a:latin typeface="Arial"/>
                <a:cs typeface="Arial"/>
              </a:rPr>
              <a:t> </a:t>
            </a:r>
            <a:r>
              <a:rPr lang="en-US" sz="3600" spc="-20" dirty="0" smtClean="0">
                <a:latin typeface="Arial"/>
                <a:cs typeface="Arial"/>
              </a:rPr>
              <a:t>Heat;</a:t>
            </a:r>
            <a:r>
              <a:rPr lang="en-US" sz="3600" spc="-25" dirty="0" smtClean="0">
                <a:latin typeface="Arial"/>
                <a:cs typeface="Arial"/>
              </a:rPr>
              <a:t> </a:t>
            </a:r>
            <a:r>
              <a:rPr lang="en-US" sz="3600" spc="5" dirty="0" smtClean="0">
                <a:latin typeface="Arial"/>
                <a:cs typeface="Arial"/>
              </a:rPr>
              <a:t>violent</a:t>
            </a:r>
            <a:r>
              <a:rPr lang="en-US" sz="3600" spc="-25" dirty="0" smtClean="0">
                <a:latin typeface="Arial"/>
                <a:cs typeface="Arial"/>
              </a:rPr>
              <a:t> </a:t>
            </a:r>
            <a:r>
              <a:rPr lang="en-US" sz="3600" spc="5" dirty="0" smtClean="0">
                <a:latin typeface="Arial"/>
                <a:cs typeface="Arial"/>
              </a:rPr>
              <a:t>thirst,</a:t>
            </a:r>
            <a:r>
              <a:rPr lang="en-US" sz="3600" spc="-20" dirty="0" smtClean="0">
                <a:latin typeface="Arial"/>
                <a:cs typeface="Arial"/>
              </a:rPr>
              <a:t> </a:t>
            </a:r>
            <a:r>
              <a:rPr lang="en-US" sz="3600" spc="-5" dirty="0" smtClean="0">
                <a:latin typeface="Arial"/>
                <a:cs typeface="Arial"/>
              </a:rPr>
              <a:t>increases</a:t>
            </a:r>
            <a:r>
              <a:rPr lang="en-US" sz="3600" spc="-20" dirty="0" smtClean="0">
                <a:latin typeface="Arial"/>
                <a:cs typeface="Arial"/>
              </a:rPr>
              <a:t> </a:t>
            </a:r>
            <a:r>
              <a:rPr lang="en-US" sz="3600" spc="20" dirty="0" smtClean="0">
                <a:latin typeface="Arial"/>
                <a:cs typeface="Arial"/>
              </a:rPr>
              <a:t>with</a:t>
            </a:r>
            <a:r>
              <a:rPr lang="en-US" sz="3600" spc="-25" dirty="0" smtClean="0">
                <a:latin typeface="Arial"/>
                <a:cs typeface="Arial"/>
              </a:rPr>
              <a:t> </a:t>
            </a:r>
            <a:r>
              <a:rPr lang="en-US" sz="3600" spc="-5" dirty="0" smtClean="0">
                <a:latin typeface="Arial"/>
                <a:cs typeface="Arial"/>
              </a:rPr>
              <a:t>fever.</a:t>
            </a:r>
            <a:r>
              <a:rPr lang="en-US" sz="3600" spc="-25" dirty="0" smtClean="0">
                <a:latin typeface="Arial"/>
                <a:cs typeface="Arial"/>
              </a:rPr>
              <a:t> </a:t>
            </a:r>
            <a:r>
              <a:rPr lang="en-US" sz="3600" spc="-10" dirty="0" smtClean="0">
                <a:latin typeface="Arial"/>
                <a:cs typeface="Arial"/>
              </a:rPr>
              <a:t>Fever-blisters.</a:t>
            </a:r>
            <a:r>
              <a:rPr lang="en-US" sz="3600" spc="-25" dirty="0" smtClean="0">
                <a:latin typeface="Arial"/>
                <a:cs typeface="Arial"/>
              </a:rPr>
              <a:t> </a:t>
            </a:r>
            <a:r>
              <a:rPr lang="en-US" sz="3600" spc="-10" dirty="0" smtClean="0">
                <a:latin typeface="Arial"/>
                <a:cs typeface="Arial"/>
              </a:rPr>
              <a:t>Coldness</a:t>
            </a:r>
            <a:r>
              <a:rPr lang="en-US" sz="3600" spc="-25" dirty="0" smtClean="0">
                <a:latin typeface="Arial"/>
                <a:cs typeface="Arial"/>
              </a:rPr>
              <a:t> </a:t>
            </a:r>
            <a:r>
              <a:rPr lang="en-US" sz="3600" spc="45" dirty="0" smtClean="0">
                <a:latin typeface="Arial"/>
                <a:cs typeface="Arial"/>
              </a:rPr>
              <a:t>of  </a:t>
            </a:r>
            <a:r>
              <a:rPr lang="en-US" sz="3600" spc="5" dirty="0" smtClean="0">
                <a:latin typeface="Arial"/>
                <a:cs typeface="Arial"/>
              </a:rPr>
              <a:t>the </a:t>
            </a:r>
            <a:r>
              <a:rPr lang="en-US" sz="3600" spc="-25" dirty="0" smtClean="0">
                <a:latin typeface="Arial"/>
                <a:cs typeface="Arial"/>
              </a:rPr>
              <a:t>body, </a:t>
            </a:r>
            <a:r>
              <a:rPr lang="en-US" sz="3600" spc="-10" dirty="0" smtClean="0">
                <a:latin typeface="Arial"/>
                <a:cs typeface="Arial"/>
              </a:rPr>
              <a:t>and </a:t>
            </a:r>
            <a:r>
              <a:rPr lang="en-US" sz="3600" spc="5" dirty="0" smtClean="0">
                <a:latin typeface="Arial"/>
                <a:cs typeface="Arial"/>
              </a:rPr>
              <a:t>continued chilliness </a:t>
            </a:r>
            <a:r>
              <a:rPr lang="en-US" sz="3600" spc="-20" dirty="0" smtClean="0">
                <a:latin typeface="Arial"/>
                <a:cs typeface="Arial"/>
              </a:rPr>
              <a:t>very </a:t>
            </a:r>
            <a:r>
              <a:rPr lang="en-US" sz="3600" spc="-5" dirty="0" smtClean="0">
                <a:latin typeface="Arial"/>
                <a:cs typeface="Arial"/>
              </a:rPr>
              <a:t>marked. </a:t>
            </a:r>
            <a:r>
              <a:rPr lang="en-US" sz="3600" spc="-10" dirty="0" err="1" smtClean="0">
                <a:latin typeface="Arial"/>
                <a:cs typeface="Arial"/>
              </a:rPr>
              <a:t>Hydræmia</a:t>
            </a:r>
            <a:r>
              <a:rPr lang="en-US" sz="3600" spc="-10" dirty="0" smtClean="0">
                <a:latin typeface="Arial"/>
                <a:cs typeface="Arial"/>
              </a:rPr>
              <a:t> </a:t>
            </a:r>
            <a:r>
              <a:rPr lang="en-US" sz="3600" dirty="0" smtClean="0">
                <a:latin typeface="Arial"/>
                <a:cs typeface="Arial"/>
              </a:rPr>
              <a:t>in </a:t>
            </a:r>
            <a:r>
              <a:rPr lang="en-US" sz="3600" spc="5" dirty="0" smtClean="0">
                <a:latin typeface="Arial"/>
                <a:cs typeface="Arial"/>
              </a:rPr>
              <a:t>chronic malarial </a:t>
            </a:r>
            <a:r>
              <a:rPr lang="en-US" sz="3600" spc="15" dirty="0" smtClean="0">
                <a:latin typeface="Arial"/>
                <a:cs typeface="Arial"/>
              </a:rPr>
              <a:t>states </a:t>
            </a:r>
            <a:r>
              <a:rPr lang="en-US" sz="3600" spc="20" dirty="0" smtClean="0">
                <a:latin typeface="Arial"/>
                <a:cs typeface="Arial"/>
              </a:rPr>
              <a:t>with  </a:t>
            </a:r>
            <a:r>
              <a:rPr lang="en-US" sz="3600" spc="-15" dirty="0" smtClean="0">
                <a:latin typeface="Arial"/>
                <a:cs typeface="Arial"/>
              </a:rPr>
              <a:t>weakness,</a:t>
            </a:r>
            <a:r>
              <a:rPr lang="en-US" sz="3600" spc="-30" dirty="0" smtClean="0">
                <a:latin typeface="Arial"/>
                <a:cs typeface="Arial"/>
              </a:rPr>
              <a:t> </a:t>
            </a:r>
            <a:r>
              <a:rPr lang="en-US" sz="3600" spc="5" dirty="0" smtClean="0">
                <a:latin typeface="Arial"/>
                <a:cs typeface="Arial"/>
              </a:rPr>
              <a:t>constipation,</a:t>
            </a:r>
            <a:r>
              <a:rPr lang="en-US" sz="3600" spc="-30" dirty="0" smtClean="0">
                <a:latin typeface="Arial"/>
                <a:cs typeface="Arial"/>
              </a:rPr>
              <a:t> </a:t>
            </a:r>
            <a:r>
              <a:rPr lang="en-US" sz="3600" spc="15" dirty="0" smtClean="0">
                <a:latin typeface="Arial"/>
                <a:cs typeface="Arial"/>
              </a:rPr>
              <a:t>loss</a:t>
            </a:r>
            <a:r>
              <a:rPr lang="en-US" sz="3600" spc="-25" dirty="0" smtClean="0">
                <a:latin typeface="Arial"/>
                <a:cs typeface="Arial"/>
              </a:rPr>
              <a:t> </a:t>
            </a:r>
            <a:r>
              <a:rPr lang="en-US" sz="3600" spc="40" dirty="0" smtClean="0">
                <a:latin typeface="Arial"/>
                <a:cs typeface="Arial"/>
              </a:rPr>
              <a:t>of</a:t>
            </a:r>
            <a:r>
              <a:rPr lang="en-US" sz="3600" spc="-30" dirty="0" smtClean="0">
                <a:latin typeface="Arial"/>
                <a:cs typeface="Arial"/>
              </a:rPr>
              <a:t> </a:t>
            </a:r>
            <a:r>
              <a:rPr lang="en-US" sz="3600" spc="-5" dirty="0" smtClean="0">
                <a:latin typeface="Arial"/>
                <a:cs typeface="Arial"/>
              </a:rPr>
              <a:t>appetite,</a:t>
            </a:r>
            <a:r>
              <a:rPr lang="en-US" sz="3600" spc="-30" dirty="0" smtClean="0">
                <a:latin typeface="Arial"/>
                <a:cs typeface="Arial"/>
              </a:rPr>
              <a:t> </a:t>
            </a:r>
            <a:r>
              <a:rPr lang="en-US" sz="3600" spc="5" dirty="0" smtClean="0">
                <a:latin typeface="Arial"/>
                <a:cs typeface="Arial"/>
              </a:rPr>
              <a:t>etc.</a:t>
            </a:r>
            <a:r>
              <a:rPr lang="en-US" sz="3600" spc="-40" dirty="0" smtClean="0">
                <a:latin typeface="Arial"/>
                <a:cs typeface="Arial"/>
              </a:rPr>
              <a:t> </a:t>
            </a:r>
            <a:r>
              <a:rPr lang="en-US" sz="3600" spc="-10" dirty="0" smtClean="0">
                <a:latin typeface="Arial"/>
                <a:cs typeface="Arial"/>
              </a:rPr>
              <a:t>Sweats</a:t>
            </a:r>
            <a:r>
              <a:rPr lang="en-US" sz="3600" spc="-30" dirty="0" smtClean="0">
                <a:latin typeface="Arial"/>
                <a:cs typeface="Arial"/>
              </a:rPr>
              <a:t> </a:t>
            </a:r>
            <a:r>
              <a:rPr lang="en-US" sz="3600" spc="5" dirty="0" smtClean="0">
                <a:latin typeface="Arial"/>
                <a:cs typeface="Arial"/>
              </a:rPr>
              <a:t>on</a:t>
            </a:r>
            <a:r>
              <a:rPr lang="en-US" sz="3600" spc="-35" dirty="0" smtClean="0">
                <a:latin typeface="Arial"/>
                <a:cs typeface="Arial"/>
              </a:rPr>
              <a:t> </a:t>
            </a:r>
            <a:r>
              <a:rPr lang="en-US" sz="3600" spc="-25" dirty="0" smtClean="0">
                <a:latin typeface="Arial"/>
                <a:cs typeface="Arial"/>
              </a:rPr>
              <a:t>every</a:t>
            </a:r>
            <a:r>
              <a:rPr lang="en-US" sz="3600" spc="-30" dirty="0" smtClean="0">
                <a:latin typeface="Arial"/>
                <a:cs typeface="Arial"/>
              </a:rPr>
              <a:t> </a:t>
            </a:r>
            <a:r>
              <a:rPr lang="en-US" sz="3600" dirty="0" smtClean="0">
                <a:latin typeface="Arial"/>
                <a:cs typeface="Arial"/>
              </a:rPr>
              <a:t>exertion</a:t>
            </a:r>
            <a:r>
              <a:rPr lang="en-US" sz="3500" dirty="0" smtClean="0">
                <a:latin typeface="Arial"/>
                <a:cs typeface="Arial"/>
              </a:rPr>
              <a:t>.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en-US" sz="3500" b="1" spc="1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4700" b="1" spc="1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Modalities:</a:t>
            </a:r>
            <a:endParaRPr lang="en-US" sz="4700" b="1" dirty="0" smtClean="0">
              <a:solidFill>
                <a:schemeClr val="accent3">
                  <a:lumMod val="60000"/>
                  <a:lumOff val="40000"/>
                </a:schemeClr>
              </a:solidFill>
              <a:latin typeface="Arial"/>
              <a:cs typeface="Arial"/>
            </a:endParaRPr>
          </a:p>
          <a:p>
            <a:pPr marL="12700" marR="5080">
              <a:lnSpc>
                <a:spcPct val="117000"/>
              </a:lnSpc>
              <a:spcBef>
                <a:spcPts val="1000"/>
              </a:spcBef>
            </a:pPr>
            <a:r>
              <a:rPr lang="en-US" sz="3300" spc="-25" dirty="0" smtClean="0">
                <a:latin typeface="Arial"/>
                <a:cs typeface="Arial"/>
              </a:rPr>
              <a:t>Worse, </a:t>
            </a:r>
            <a:r>
              <a:rPr lang="en-US" sz="3300" spc="-15" dirty="0" smtClean="0">
                <a:latin typeface="Arial"/>
                <a:cs typeface="Arial"/>
              </a:rPr>
              <a:t>noise, </a:t>
            </a:r>
            <a:r>
              <a:rPr lang="en-US" sz="3300" dirty="0" smtClean="0">
                <a:latin typeface="Arial"/>
                <a:cs typeface="Arial"/>
              </a:rPr>
              <a:t>music, </a:t>
            </a:r>
            <a:r>
              <a:rPr lang="en-US" sz="3300" spc="15" dirty="0" smtClean="0">
                <a:latin typeface="Arial"/>
                <a:cs typeface="Arial"/>
              </a:rPr>
              <a:t>warm </a:t>
            </a:r>
            <a:r>
              <a:rPr lang="en-US" sz="3300" spc="-5" dirty="0" smtClean="0">
                <a:latin typeface="Arial"/>
                <a:cs typeface="Arial"/>
              </a:rPr>
              <a:t>room, lying </a:t>
            </a:r>
            <a:r>
              <a:rPr lang="en-US" sz="3300" spc="5" dirty="0" smtClean="0">
                <a:latin typeface="Arial"/>
                <a:cs typeface="Arial"/>
              </a:rPr>
              <a:t>down about </a:t>
            </a:r>
            <a:r>
              <a:rPr lang="en-US" sz="3300" dirty="0" smtClean="0">
                <a:latin typeface="Arial"/>
                <a:cs typeface="Arial"/>
              </a:rPr>
              <a:t>10 </a:t>
            </a:r>
            <a:r>
              <a:rPr lang="en-US" sz="3300" spc="-15" dirty="0" smtClean="0">
                <a:latin typeface="Arial"/>
                <a:cs typeface="Arial"/>
              </a:rPr>
              <a:t>a </a:t>
            </a:r>
            <a:r>
              <a:rPr lang="en-US" sz="3300" spc="-40" dirty="0" smtClean="0">
                <a:latin typeface="Arial"/>
                <a:cs typeface="Arial"/>
              </a:rPr>
              <a:t>m;, </a:t>
            </a:r>
            <a:r>
              <a:rPr lang="en-US" sz="3300" spc="15" dirty="0" smtClean="0">
                <a:latin typeface="Arial"/>
                <a:cs typeface="Arial"/>
              </a:rPr>
              <a:t>at </a:t>
            </a:r>
            <a:r>
              <a:rPr lang="en-US" sz="3300" spc="-15" dirty="0" smtClean="0">
                <a:latin typeface="Arial"/>
                <a:cs typeface="Arial"/>
              </a:rPr>
              <a:t>seashore, </a:t>
            </a:r>
            <a:r>
              <a:rPr lang="en-US" sz="3300" spc="10" dirty="0" smtClean="0">
                <a:latin typeface="Arial"/>
                <a:cs typeface="Arial"/>
              </a:rPr>
              <a:t>mental </a:t>
            </a:r>
            <a:r>
              <a:rPr lang="en-US" sz="3300" spc="-10" dirty="0" smtClean="0">
                <a:latin typeface="Arial"/>
                <a:cs typeface="Arial"/>
              </a:rPr>
              <a:t>exertion,  </a:t>
            </a:r>
            <a:r>
              <a:rPr lang="en-US" sz="3300" dirty="0" smtClean="0">
                <a:latin typeface="Arial"/>
                <a:cs typeface="Arial"/>
              </a:rPr>
              <a:t>consolation,</a:t>
            </a:r>
            <a:r>
              <a:rPr lang="en-US" sz="3300" spc="-25" dirty="0" smtClean="0">
                <a:latin typeface="Arial"/>
                <a:cs typeface="Arial"/>
              </a:rPr>
              <a:t> </a:t>
            </a:r>
            <a:r>
              <a:rPr lang="en-US" sz="3300" spc="-20" dirty="0" smtClean="0">
                <a:latin typeface="Arial"/>
                <a:cs typeface="Arial"/>
              </a:rPr>
              <a:t>heat, </a:t>
            </a:r>
            <a:r>
              <a:rPr lang="en-US" sz="3300" spc="5" dirty="0" smtClean="0">
                <a:latin typeface="Arial"/>
                <a:cs typeface="Arial"/>
              </a:rPr>
              <a:t>talking.</a:t>
            </a:r>
            <a:r>
              <a:rPr lang="en-US" sz="3300" spc="-35" dirty="0" smtClean="0">
                <a:latin typeface="Arial"/>
                <a:cs typeface="Arial"/>
              </a:rPr>
              <a:t> </a:t>
            </a:r>
            <a:r>
              <a:rPr lang="en-US" sz="3300" spc="-15" dirty="0" smtClean="0">
                <a:latin typeface="Arial"/>
                <a:cs typeface="Arial"/>
              </a:rPr>
              <a:t>Better,</a:t>
            </a:r>
            <a:r>
              <a:rPr lang="en-US" sz="3300" spc="-20" dirty="0" smtClean="0">
                <a:latin typeface="Arial"/>
                <a:cs typeface="Arial"/>
              </a:rPr>
              <a:t> </a:t>
            </a:r>
            <a:r>
              <a:rPr lang="en-US" sz="3300" spc="-5" dirty="0" smtClean="0">
                <a:latin typeface="Arial"/>
                <a:cs typeface="Arial"/>
              </a:rPr>
              <a:t>open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spc="-25" dirty="0" smtClean="0">
                <a:latin typeface="Arial"/>
                <a:cs typeface="Arial"/>
              </a:rPr>
              <a:t>air,</a:t>
            </a:r>
            <a:r>
              <a:rPr lang="en-US" sz="3300" spc="-20" dirty="0" smtClean="0">
                <a:latin typeface="Arial"/>
                <a:cs typeface="Arial"/>
              </a:rPr>
              <a:t> </a:t>
            </a:r>
            <a:r>
              <a:rPr lang="en-US" sz="3300" spc="10" dirty="0" smtClean="0">
                <a:latin typeface="Arial"/>
                <a:cs typeface="Arial"/>
              </a:rPr>
              <a:t>cold</a:t>
            </a:r>
            <a:r>
              <a:rPr lang="en-US" sz="3300" spc="-35" dirty="0" smtClean="0">
                <a:latin typeface="Arial"/>
                <a:cs typeface="Arial"/>
              </a:rPr>
              <a:t> </a:t>
            </a:r>
            <a:r>
              <a:rPr lang="en-US" sz="3300" spc="-10" dirty="0" smtClean="0">
                <a:latin typeface="Arial"/>
                <a:cs typeface="Arial"/>
              </a:rPr>
              <a:t>bathing,</a:t>
            </a:r>
            <a:r>
              <a:rPr lang="en-US" sz="3300" spc="-20" dirty="0" smtClean="0">
                <a:latin typeface="Arial"/>
                <a:cs typeface="Arial"/>
              </a:rPr>
              <a:t> </a:t>
            </a:r>
            <a:r>
              <a:rPr lang="en-US" sz="3300" spc="5" dirty="0" smtClean="0">
                <a:latin typeface="Arial"/>
                <a:cs typeface="Arial"/>
              </a:rPr>
              <a:t>going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spc="20" dirty="0" smtClean="0">
                <a:latin typeface="Arial"/>
                <a:cs typeface="Arial"/>
              </a:rPr>
              <a:t>without</a:t>
            </a:r>
            <a:r>
              <a:rPr lang="en-US" sz="3300" spc="-25" dirty="0" smtClean="0">
                <a:latin typeface="Arial"/>
                <a:cs typeface="Arial"/>
              </a:rPr>
              <a:t> </a:t>
            </a:r>
            <a:r>
              <a:rPr lang="en-US" sz="3300" spc="-5" dirty="0" smtClean="0">
                <a:latin typeface="Arial"/>
                <a:cs typeface="Arial"/>
              </a:rPr>
              <a:t>regular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spc="-10" dirty="0" smtClean="0">
                <a:latin typeface="Arial"/>
                <a:cs typeface="Arial"/>
              </a:rPr>
              <a:t>meals,</a:t>
            </a:r>
            <a:r>
              <a:rPr lang="en-US" sz="3300" spc="-20" dirty="0" smtClean="0">
                <a:latin typeface="Arial"/>
                <a:cs typeface="Arial"/>
              </a:rPr>
              <a:t> </a:t>
            </a:r>
            <a:r>
              <a:rPr lang="en-US" sz="3300" spc="-5" dirty="0" smtClean="0">
                <a:latin typeface="Arial"/>
                <a:cs typeface="Arial"/>
              </a:rPr>
              <a:t>lying</a:t>
            </a:r>
            <a:r>
              <a:rPr lang="en-US" sz="3300" spc="-30" dirty="0" smtClean="0">
                <a:latin typeface="Arial"/>
                <a:cs typeface="Arial"/>
              </a:rPr>
              <a:t> </a:t>
            </a:r>
            <a:r>
              <a:rPr lang="en-US" sz="3300" dirty="0" smtClean="0">
                <a:latin typeface="Arial"/>
                <a:cs typeface="Arial"/>
              </a:rPr>
              <a:t>on  </a:t>
            </a:r>
            <a:r>
              <a:rPr lang="en-US" sz="3300" spc="10" dirty="0" smtClean="0">
                <a:latin typeface="Arial"/>
                <a:cs typeface="Arial"/>
              </a:rPr>
              <a:t>right </a:t>
            </a:r>
            <a:r>
              <a:rPr lang="en-US" sz="3300" spc="-15" dirty="0" smtClean="0">
                <a:latin typeface="Arial"/>
                <a:cs typeface="Arial"/>
              </a:rPr>
              <a:t>side; </a:t>
            </a:r>
            <a:r>
              <a:rPr lang="en-US" sz="3300" spc="-5" dirty="0" smtClean="0">
                <a:latin typeface="Arial"/>
                <a:cs typeface="Arial"/>
              </a:rPr>
              <a:t>pressure </a:t>
            </a:r>
            <a:r>
              <a:rPr lang="en-US" sz="3300" spc="5" dirty="0" smtClean="0">
                <a:latin typeface="Arial"/>
                <a:cs typeface="Arial"/>
              </a:rPr>
              <a:t>against </a:t>
            </a:r>
            <a:r>
              <a:rPr lang="en-US" sz="3300" spc="-20" dirty="0" smtClean="0">
                <a:latin typeface="Arial"/>
                <a:cs typeface="Arial"/>
              </a:rPr>
              <a:t>back, </a:t>
            </a:r>
            <a:r>
              <a:rPr lang="en-US" sz="3300" spc="20" dirty="0" smtClean="0">
                <a:latin typeface="Arial"/>
                <a:cs typeface="Arial"/>
              </a:rPr>
              <a:t>tight</a:t>
            </a:r>
            <a:r>
              <a:rPr lang="en-US" sz="3300" spc="-165" dirty="0" smtClean="0">
                <a:latin typeface="Arial"/>
                <a:cs typeface="Arial"/>
              </a:rPr>
              <a:t> </a:t>
            </a:r>
            <a:r>
              <a:rPr lang="en-US" sz="3300" spc="5" dirty="0" smtClean="0">
                <a:latin typeface="Arial"/>
                <a:cs typeface="Arial"/>
              </a:rPr>
              <a:t>clothing</a:t>
            </a:r>
            <a:r>
              <a:rPr lang="en-US" sz="3300" i="1" spc="5" dirty="0" smtClean="0">
                <a:latin typeface="Arial"/>
                <a:cs typeface="Arial"/>
              </a:rPr>
              <a:t>.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3300" spc="-5" dirty="0" smtClean="0">
                <a:latin typeface="Arial"/>
                <a:cs typeface="Arial"/>
              </a:rPr>
              <a:t>Relationship</a:t>
            </a:r>
            <a:endParaRPr lang="en-US" sz="3300" dirty="0" smtClean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lang="en-US" sz="3300" spc="-5" dirty="0" smtClean="0">
                <a:latin typeface="Arial"/>
                <a:cs typeface="Arial"/>
              </a:rPr>
              <a:t>Complementary </a:t>
            </a:r>
            <a:r>
              <a:rPr lang="en-US" sz="3300" spc="35" dirty="0" smtClean="0">
                <a:latin typeface="Arial"/>
                <a:cs typeface="Arial"/>
              </a:rPr>
              <a:t>to </a:t>
            </a:r>
            <a:r>
              <a:rPr lang="en-US" sz="3300" spc="-15" dirty="0" err="1" smtClean="0">
                <a:latin typeface="Arial"/>
                <a:cs typeface="Arial"/>
              </a:rPr>
              <a:t>Apis</a:t>
            </a:r>
            <a:r>
              <a:rPr lang="en-US" sz="3300" spc="-15" dirty="0" smtClean="0">
                <a:latin typeface="Arial"/>
                <a:cs typeface="Arial"/>
              </a:rPr>
              <a:t>; </a:t>
            </a:r>
            <a:r>
              <a:rPr lang="en-US" sz="3300" spc="-35" dirty="0" smtClean="0">
                <a:latin typeface="Arial"/>
                <a:cs typeface="Arial"/>
              </a:rPr>
              <a:t>Sepia;</a:t>
            </a:r>
            <a:r>
              <a:rPr lang="en-US" sz="3300" spc="-150" dirty="0" smtClean="0">
                <a:latin typeface="Arial"/>
                <a:cs typeface="Arial"/>
              </a:rPr>
              <a:t> </a:t>
            </a:r>
            <a:r>
              <a:rPr lang="en-US" sz="3300" spc="-10" dirty="0" smtClean="0">
                <a:latin typeface="Arial"/>
                <a:cs typeface="Arial"/>
              </a:rPr>
              <a:t>Ign.</a:t>
            </a:r>
            <a:endParaRPr lang="en-US" sz="3300" dirty="0" smtClean="0">
              <a:latin typeface="Arial"/>
              <a:cs typeface="Arial"/>
            </a:endParaRPr>
          </a:p>
          <a:p>
            <a:pPr marL="12700" marR="5080">
              <a:lnSpc>
                <a:spcPct val="117000"/>
              </a:lnSpc>
              <a:spcBef>
                <a:spcPts val="1000"/>
              </a:spcBef>
            </a:pPr>
            <a:endParaRPr lang="en-US" dirty="0" smtClean="0">
              <a:latin typeface="Arial"/>
              <a:cs typeface="Arial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52400"/>
            <a:ext cx="8382000" cy="6477000"/>
          </a:xfrm>
        </p:spPr>
        <p:txBody>
          <a:bodyPr>
            <a:noAutofit/>
          </a:bodyPr>
          <a:lstStyle/>
          <a:p>
            <a:pPr marL="12700" marR="104139">
              <a:lnSpc>
                <a:spcPct val="117000"/>
              </a:lnSpc>
              <a:spcBef>
                <a:spcPts val="100"/>
              </a:spcBef>
              <a:buNone/>
            </a:pPr>
            <a:r>
              <a:rPr lang="en-US" sz="2800" b="1" spc="-15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Compare</a:t>
            </a:r>
            <a:r>
              <a:rPr lang="en-US" sz="2800" spc="-15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:</a:t>
            </a:r>
            <a:r>
              <a:rPr lang="en-US" sz="2800" spc="-35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Aqua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marina-Isotonic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plasma.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Marine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plasma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15" dirty="0" smtClean="0">
                <a:latin typeface="Arial"/>
                <a:cs typeface="Arial"/>
              </a:rPr>
              <a:t>is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15" dirty="0" smtClean="0">
                <a:latin typeface="Arial"/>
                <a:cs typeface="Arial"/>
              </a:rPr>
              <a:t>a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sea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water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taken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some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miles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35" dirty="0" smtClean="0">
                <a:latin typeface="Arial"/>
                <a:cs typeface="Arial"/>
              </a:rPr>
              <a:t>from  </a:t>
            </a:r>
            <a:r>
              <a:rPr lang="en-US" sz="2800" spc="-5" dirty="0" smtClean="0">
                <a:latin typeface="Arial"/>
                <a:cs typeface="Arial"/>
              </a:rPr>
              <a:t>shore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and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some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depth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below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surface,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15" dirty="0" smtClean="0">
                <a:latin typeface="Arial"/>
                <a:cs typeface="Arial"/>
              </a:rPr>
              <a:t>filtered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and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diluted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20" dirty="0" smtClean="0">
                <a:latin typeface="Arial"/>
                <a:cs typeface="Arial"/>
              </a:rPr>
              <a:t>with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15" dirty="0" smtClean="0">
                <a:latin typeface="Arial"/>
                <a:cs typeface="Arial"/>
              </a:rPr>
              <a:t>twice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as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much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pure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fresh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water.  </a:t>
            </a:r>
            <a:r>
              <a:rPr lang="en-US" sz="2800" spc="20" dirty="0" smtClean="0">
                <a:latin typeface="Arial"/>
                <a:cs typeface="Arial"/>
              </a:rPr>
              <a:t>It </a:t>
            </a:r>
            <a:r>
              <a:rPr lang="en-US" sz="2800" spc="15" dirty="0" smtClean="0">
                <a:latin typeface="Arial"/>
                <a:cs typeface="Arial"/>
              </a:rPr>
              <a:t>acts </a:t>
            </a:r>
            <a:r>
              <a:rPr lang="en-US" sz="2800" spc="5" dirty="0" smtClean="0">
                <a:latin typeface="Arial"/>
                <a:cs typeface="Arial"/>
              </a:rPr>
              <a:t>primarily </a:t>
            </a:r>
            <a:r>
              <a:rPr lang="en-US" sz="2800" dirty="0" smtClean="0">
                <a:latin typeface="Arial"/>
                <a:cs typeface="Arial"/>
              </a:rPr>
              <a:t>on </a:t>
            </a:r>
            <a:r>
              <a:rPr lang="en-US" sz="2800" spc="5" dirty="0" smtClean="0">
                <a:latin typeface="Arial"/>
                <a:cs typeface="Arial"/>
              </a:rPr>
              <a:t>the </a:t>
            </a:r>
            <a:r>
              <a:rPr lang="en-US" sz="2800" spc="-10" dirty="0" smtClean="0">
                <a:latin typeface="Arial"/>
                <a:cs typeface="Arial"/>
              </a:rPr>
              <a:t>blood, </a:t>
            </a:r>
            <a:r>
              <a:rPr lang="en-US" sz="2800" spc="-5" dirty="0" smtClean="0">
                <a:latin typeface="Arial"/>
                <a:cs typeface="Arial"/>
              </a:rPr>
              <a:t>as </a:t>
            </a:r>
            <a:r>
              <a:rPr lang="en-US" sz="2800" dirty="0" smtClean="0">
                <a:latin typeface="Arial"/>
                <a:cs typeface="Arial"/>
              </a:rPr>
              <a:t>in </a:t>
            </a:r>
            <a:r>
              <a:rPr lang="en-US" sz="2800" spc="5" dirty="0" smtClean="0">
                <a:latin typeface="Arial"/>
                <a:cs typeface="Arial"/>
              </a:rPr>
              <a:t>intoxications, </a:t>
            </a:r>
            <a:r>
              <a:rPr lang="en-US" sz="2800" spc="15" dirty="0" smtClean="0">
                <a:latin typeface="Arial"/>
                <a:cs typeface="Arial"/>
              </a:rPr>
              <a:t>scrofulous </a:t>
            </a:r>
            <a:r>
              <a:rPr lang="en-US" sz="2800" dirty="0" smtClean="0">
                <a:latin typeface="Arial"/>
                <a:cs typeface="Arial"/>
              </a:rPr>
              <a:t>conditions, </a:t>
            </a:r>
            <a:r>
              <a:rPr lang="en-US" sz="2800" spc="5" dirty="0" smtClean="0">
                <a:latin typeface="Arial"/>
                <a:cs typeface="Arial"/>
              </a:rPr>
              <a:t>enteritis. </a:t>
            </a:r>
            <a:r>
              <a:rPr lang="en-US" sz="2800" spc="20" dirty="0" smtClean="0">
                <a:latin typeface="Arial"/>
                <a:cs typeface="Arial"/>
              </a:rPr>
              <a:t>It  </a:t>
            </a:r>
            <a:r>
              <a:rPr lang="en-US" sz="2800" spc="10" dirty="0" err="1" smtClean="0">
                <a:latin typeface="Arial"/>
                <a:cs typeface="Arial"/>
              </a:rPr>
              <a:t>disintoxicates</a:t>
            </a:r>
            <a:r>
              <a:rPr lang="en-US" sz="2800" spc="1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in </a:t>
            </a:r>
            <a:r>
              <a:rPr lang="en-US" sz="2800" spc="-5" dirty="0" smtClean="0">
                <a:latin typeface="Arial"/>
                <a:cs typeface="Arial"/>
              </a:rPr>
              <a:t>cancer </a:t>
            </a:r>
            <a:r>
              <a:rPr lang="en-US" sz="2800" spc="5" dirty="0" smtClean="0">
                <a:latin typeface="Arial"/>
                <a:cs typeface="Arial"/>
              </a:rPr>
              <a:t>(administered </a:t>
            </a:r>
            <a:r>
              <a:rPr lang="en-US" sz="2800" dirty="0" smtClean="0">
                <a:latin typeface="Arial"/>
                <a:cs typeface="Arial"/>
              </a:rPr>
              <a:t>subcutaneously </a:t>
            </a:r>
            <a:r>
              <a:rPr lang="en-US" sz="2800" spc="5" dirty="0" smtClean="0">
                <a:latin typeface="Arial"/>
                <a:cs typeface="Arial"/>
              </a:rPr>
              <a:t>in the </a:t>
            </a:r>
            <a:r>
              <a:rPr lang="en-US" sz="2800" spc="15" dirty="0" smtClean="0">
                <a:latin typeface="Arial"/>
                <a:cs typeface="Arial"/>
              </a:rPr>
              <a:t>treatment </a:t>
            </a:r>
            <a:r>
              <a:rPr lang="en-US" sz="2800" spc="45" dirty="0" smtClean="0">
                <a:latin typeface="Arial"/>
                <a:cs typeface="Arial"/>
              </a:rPr>
              <a:t>of </a:t>
            </a:r>
            <a:r>
              <a:rPr lang="en-US" sz="2800" spc="-5" dirty="0" smtClean="0">
                <a:latin typeface="Arial"/>
                <a:cs typeface="Arial"/>
              </a:rPr>
              <a:t>diseases </a:t>
            </a:r>
            <a:r>
              <a:rPr lang="en-US" sz="2800" spc="40" dirty="0" smtClean="0">
                <a:latin typeface="Arial"/>
                <a:cs typeface="Arial"/>
              </a:rPr>
              <a:t>of </a:t>
            </a:r>
            <a:r>
              <a:rPr lang="en-US" sz="2800" spc="-10" dirty="0" smtClean="0">
                <a:latin typeface="Arial"/>
                <a:cs typeface="Arial"/>
              </a:rPr>
              <a:t>skin,  kidneys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and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intestines,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gastro-enteritis,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and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tuberculosis).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Scrofulous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20" dirty="0" smtClean="0">
                <a:latin typeface="Arial"/>
                <a:cs typeface="Arial"/>
              </a:rPr>
              <a:t>affection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45" dirty="0" smtClean="0">
                <a:latin typeface="Arial"/>
                <a:cs typeface="Arial"/>
              </a:rPr>
              <a:t>of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children.</a:t>
            </a:r>
            <a:endParaRPr lang="en-US" sz="2800" dirty="0" smtClean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25"/>
              </a:spcBef>
            </a:pPr>
            <a:r>
              <a:rPr lang="en-US" sz="2800" dirty="0" smtClean="0">
                <a:latin typeface="Arial"/>
                <a:cs typeface="Arial"/>
              </a:rPr>
              <a:t>Lymphadenitis.</a:t>
            </a:r>
            <a:r>
              <a:rPr lang="en-US" sz="2800" spc="-40" dirty="0" smtClean="0">
                <a:latin typeface="Arial"/>
                <a:cs typeface="Arial"/>
              </a:rPr>
              <a:t> </a:t>
            </a:r>
            <a:r>
              <a:rPr lang="en-US" sz="2800" spc="-20" dirty="0" smtClean="0">
                <a:latin typeface="Arial"/>
                <a:cs typeface="Arial"/>
              </a:rPr>
              <a:t>Lupus,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15" dirty="0" smtClean="0">
                <a:latin typeface="Arial"/>
                <a:cs typeface="Arial"/>
              </a:rPr>
              <a:t>eczema,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varicose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ulcers.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-20" dirty="0" smtClean="0">
                <a:latin typeface="Arial"/>
                <a:cs typeface="Arial"/>
              </a:rPr>
              <a:t>A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great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"blood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purifier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and</a:t>
            </a:r>
            <a:r>
              <a:rPr lang="en-US" sz="2800" spc="-40" dirty="0" smtClean="0">
                <a:latin typeface="Arial"/>
                <a:cs typeface="Arial"/>
              </a:rPr>
              <a:t> </a:t>
            </a:r>
            <a:r>
              <a:rPr lang="en-US" sz="2800" dirty="0" err="1" smtClean="0">
                <a:latin typeface="Arial"/>
                <a:cs typeface="Arial"/>
              </a:rPr>
              <a:t>vitalizer</a:t>
            </a:r>
            <a:r>
              <a:rPr lang="en-US" sz="2800" dirty="0" smtClean="0">
                <a:latin typeface="Arial"/>
                <a:cs typeface="Arial"/>
              </a:rPr>
              <a:t>.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-40" dirty="0" smtClean="0">
                <a:latin typeface="Arial"/>
                <a:cs typeface="Arial"/>
              </a:rPr>
              <a:t>"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dirty="0" err="1" smtClean="0">
                <a:latin typeface="Arial"/>
                <a:cs typeface="Arial"/>
              </a:rPr>
              <a:t>Potentized</a:t>
            </a:r>
            <a:endParaRPr lang="en-US" sz="2800" dirty="0" smtClean="0">
              <a:latin typeface="Arial"/>
              <a:cs typeface="Arial"/>
            </a:endParaRPr>
          </a:p>
          <a:p>
            <a:endParaRPr lang="en-US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228600"/>
            <a:ext cx="8686800" cy="6324600"/>
          </a:xfrm>
        </p:spPr>
        <p:txBody>
          <a:bodyPr>
            <a:noAutofit/>
          </a:bodyPr>
          <a:lstStyle/>
          <a:p>
            <a:r>
              <a:rPr lang="en-US" sz="2800" spc="-10" dirty="0" smtClean="0">
                <a:latin typeface="Arial"/>
                <a:cs typeface="Arial"/>
              </a:rPr>
              <a:t>sea-water </a:t>
            </a:r>
            <a:r>
              <a:rPr lang="en-US" sz="2800" spc="5" dirty="0" smtClean="0">
                <a:latin typeface="Arial"/>
                <a:cs typeface="Arial"/>
              </a:rPr>
              <a:t>in </a:t>
            </a:r>
            <a:r>
              <a:rPr lang="en-US" sz="2800" spc="-15" dirty="0" smtClean="0">
                <a:latin typeface="Arial"/>
                <a:cs typeface="Arial"/>
              </a:rPr>
              <a:t>weakness, </a:t>
            </a:r>
            <a:r>
              <a:rPr lang="en-US" sz="2800" spc="5" dirty="0" smtClean="0">
                <a:latin typeface="Arial"/>
                <a:cs typeface="Arial"/>
              </a:rPr>
              <a:t>lack </a:t>
            </a:r>
            <a:r>
              <a:rPr lang="en-US" sz="2800" spc="45" dirty="0" smtClean="0">
                <a:latin typeface="Arial"/>
                <a:cs typeface="Arial"/>
              </a:rPr>
              <a:t>of </a:t>
            </a:r>
            <a:r>
              <a:rPr lang="en-US" sz="2800" spc="-5" dirty="0" smtClean="0">
                <a:latin typeface="Arial"/>
                <a:cs typeface="Arial"/>
              </a:rPr>
              <a:t>reaction; </a:t>
            </a:r>
            <a:r>
              <a:rPr lang="en-US" sz="2800" spc="20" dirty="0" smtClean="0">
                <a:latin typeface="Arial"/>
                <a:cs typeface="Arial"/>
              </a:rPr>
              <a:t>symptoms </a:t>
            </a:r>
            <a:r>
              <a:rPr lang="en-US" sz="2800" spc="5" dirty="0" smtClean="0">
                <a:latin typeface="Arial"/>
                <a:cs typeface="Arial"/>
              </a:rPr>
              <a:t>worse </a:t>
            </a:r>
            <a:r>
              <a:rPr lang="en-US" sz="2800" spc="-5" dirty="0" smtClean="0">
                <a:latin typeface="Arial"/>
                <a:cs typeface="Arial"/>
              </a:rPr>
              <a:t>seaside (</a:t>
            </a:r>
            <a:r>
              <a:rPr lang="en-US" sz="2800" spc="-5" dirty="0" err="1" smtClean="0">
                <a:latin typeface="Arial"/>
                <a:cs typeface="Arial"/>
              </a:rPr>
              <a:t>Goitre</a:t>
            </a:r>
            <a:r>
              <a:rPr lang="en-US" sz="2800" spc="-5" dirty="0" smtClean="0">
                <a:latin typeface="Arial"/>
                <a:cs typeface="Arial"/>
              </a:rPr>
              <a:t>). </a:t>
            </a:r>
            <a:r>
              <a:rPr lang="en-US" sz="2800" spc="-30" dirty="0" smtClean="0">
                <a:latin typeface="Arial"/>
                <a:cs typeface="Arial"/>
              </a:rPr>
              <a:t>Sal </a:t>
            </a:r>
            <a:r>
              <a:rPr lang="en-US" sz="2800" spc="10" dirty="0" err="1" smtClean="0">
                <a:latin typeface="Arial"/>
                <a:cs typeface="Arial"/>
              </a:rPr>
              <a:t>marinum</a:t>
            </a:r>
            <a:r>
              <a:rPr lang="en-US" sz="2800" spc="10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sea  </a:t>
            </a:r>
            <a:r>
              <a:rPr lang="en-US" sz="2800" spc="-5" dirty="0" smtClean="0">
                <a:latin typeface="Arial"/>
                <a:cs typeface="Arial"/>
              </a:rPr>
              <a:t>salt, </a:t>
            </a:r>
            <a:r>
              <a:rPr lang="en-US" sz="2800" spc="5" dirty="0" smtClean="0">
                <a:latin typeface="Arial"/>
                <a:cs typeface="Arial"/>
              </a:rPr>
              <a:t>(indicated in chronic </a:t>
            </a:r>
            <a:r>
              <a:rPr lang="en-US" sz="2800" dirty="0" smtClean="0">
                <a:latin typeface="Arial"/>
                <a:cs typeface="Arial"/>
              </a:rPr>
              <a:t>enlargements </a:t>
            </a:r>
            <a:r>
              <a:rPr lang="en-US" sz="2800" spc="40" dirty="0" smtClean="0">
                <a:latin typeface="Arial"/>
                <a:cs typeface="Arial"/>
              </a:rPr>
              <a:t>of </a:t>
            </a:r>
            <a:r>
              <a:rPr lang="en-US" sz="2800" spc="-15" dirty="0" smtClean="0">
                <a:latin typeface="Arial"/>
                <a:cs typeface="Arial"/>
              </a:rPr>
              <a:t>glands, </a:t>
            </a:r>
            <a:r>
              <a:rPr lang="en-US" sz="2800" spc="-5" dirty="0" smtClean="0">
                <a:latin typeface="Arial"/>
                <a:cs typeface="Arial"/>
              </a:rPr>
              <a:t>especially cervical. Suppurating glands. </a:t>
            </a:r>
            <a:r>
              <a:rPr lang="en-US" sz="2800" spc="20" dirty="0" smtClean="0">
                <a:latin typeface="Arial"/>
                <a:cs typeface="Arial"/>
              </a:rPr>
              <a:t>It  </a:t>
            </a:r>
            <a:r>
              <a:rPr lang="en-US" sz="2800" spc="-10" dirty="0" smtClean="0">
                <a:latin typeface="Arial"/>
                <a:cs typeface="Arial"/>
              </a:rPr>
              <a:t>appears </a:t>
            </a:r>
            <a:r>
              <a:rPr lang="en-US" sz="2800" spc="-5" dirty="0" smtClean="0">
                <a:latin typeface="Arial"/>
                <a:cs typeface="Arial"/>
              </a:rPr>
              <a:t>likely </a:t>
            </a:r>
            <a:r>
              <a:rPr lang="en-US" sz="2800" spc="35" dirty="0" smtClean="0">
                <a:latin typeface="Arial"/>
                <a:cs typeface="Arial"/>
              </a:rPr>
              <a:t>to </a:t>
            </a:r>
            <a:r>
              <a:rPr lang="en-US" sz="2800" dirty="0" smtClean="0">
                <a:latin typeface="Arial"/>
                <a:cs typeface="Arial"/>
              </a:rPr>
              <a:t>become </a:t>
            </a:r>
            <a:r>
              <a:rPr lang="en-US" sz="2800" spc="-15" dirty="0" smtClean="0">
                <a:latin typeface="Arial"/>
                <a:cs typeface="Arial"/>
              </a:rPr>
              <a:t>a </a:t>
            </a:r>
            <a:r>
              <a:rPr lang="en-US" sz="2800" spc="30" dirty="0" smtClean="0">
                <a:latin typeface="Arial"/>
                <a:cs typeface="Arial"/>
              </a:rPr>
              <a:t>most </a:t>
            </a:r>
            <a:r>
              <a:rPr lang="en-US" sz="2800" spc="10" dirty="0" smtClean="0">
                <a:latin typeface="Arial"/>
                <a:cs typeface="Arial"/>
              </a:rPr>
              <a:t>useful </a:t>
            </a:r>
            <a:r>
              <a:rPr lang="en-US" sz="2800" spc="-10" dirty="0" smtClean="0">
                <a:latin typeface="Arial"/>
                <a:cs typeface="Arial"/>
              </a:rPr>
              <a:t>remedy </a:t>
            </a:r>
            <a:r>
              <a:rPr lang="en-US" sz="2800" spc="-5" dirty="0" smtClean="0">
                <a:latin typeface="Arial"/>
                <a:cs typeface="Arial"/>
              </a:rPr>
              <a:t>as </a:t>
            </a:r>
            <a:r>
              <a:rPr lang="en-US" sz="2800" spc="-15" dirty="0" smtClean="0">
                <a:latin typeface="Arial"/>
                <a:cs typeface="Arial"/>
              </a:rPr>
              <a:t>an auxiliary, </a:t>
            </a:r>
            <a:r>
              <a:rPr lang="en-US" sz="2800" spc="45" dirty="0" smtClean="0">
                <a:latin typeface="Arial"/>
                <a:cs typeface="Arial"/>
              </a:rPr>
              <a:t>if </a:t>
            </a:r>
            <a:r>
              <a:rPr lang="en-US" sz="2800" spc="15" dirty="0" smtClean="0">
                <a:latin typeface="Arial"/>
                <a:cs typeface="Arial"/>
              </a:rPr>
              <a:t>not </a:t>
            </a:r>
            <a:r>
              <a:rPr lang="en-US" sz="2800" spc="-5" dirty="0" smtClean="0">
                <a:latin typeface="Arial"/>
                <a:cs typeface="Arial"/>
              </a:rPr>
              <a:t>as </a:t>
            </a:r>
            <a:r>
              <a:rPr lang="en-US" sz="2800" spc="-15" dirty="0" smtClean="0">
                <a:latin typeface="Arial"/>
                <a:cs typeface="Arial"/>
              </a:rPr>
              <a:t>a </a:t>
            </a:r>
            <a:r>
              <a:rPr lang="en-US" sz="2800" spc="-5" dirty="0" smtClean="0">
                <a:latin typeface="Arial"/>
                <a:cs typeface="Arial"/>
              </a:rPr>
              <a:t>principal, </a:t>
            </a:r>
            <a:r>
              <a:rPr lang="en-US" sz="2800" dirty="0" smtClean="0">
                <a:latin typeface="Arial"/>
                <a:cs typeface="Arial"/>
              </a:rPr>
              <a:t>in </a:t>
            </a:r>
            <a:r>
              <a:rPr lang="en-US" sz="2800" spc="5" dirty="0" smtClean="0">
                <a:latin typeface="Arial"/>
                <a:cs typeface="Arial"/>
              </a:rPr>
              <a:t>the  </a:t>
            </a:r>
            <a:r>
              <a:rPr lang="en-US" sz="2800" spc="10" dirty="0" smtClean="0">
                <a:latin typeface="Arial"/>
                <a:cs typeface="Arial"/>
              </a:rPr>
              <a:t>treatment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40" dirty="0" smtClean="0">
                <a:latin typeface="Arial"/>
                <a:cs typeface="Arial"/>
              </a:rPr>
              <a:t>of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diseases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in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patients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45" dirty="0" smtClean="0">
                <a:latin typeface="Arial"/>
                <a:cs typeface="Arial"/>
              </a:rPr>
              <a:t>of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-15" dirty="0" smtClean="0">
                <a:latin typeface="Arial"/>
                <a:cs typeface="Arial"/>
              </a:rPr>
              <a:t>a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15" dirty="0" err="1" smtClean="0">
                <a:latin typeface="Arial"/>
                <a:cs typeface="Arial"/>
              </a:rPr>
              <a:t>strumous</a:t>
            </a:r>
            <a:r>
              <a:rPr lang="en-US" sz="2800" spc="-1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diathesis.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Also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useful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in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constipation).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10" dirty="0" err="1" smtClean="0">
                <a:latin typeface="Arial"/>
                <a:cs typeface="Arial"/>
              </a:rPr>
              <a:t>Natrum</a:t>
            </a:r>
            <a:r>
              <a:rPr lang="en-US" sz="2800" spc="10" dirty="0" smtClean="0">
                <a:latin typeface="Arial"/>
                <a:cs typeface="Arial"/>
              </a:rPr>
              <a:t>  </a:t>
            </a:r>
            <a:r>
              <a:rPr lang="en-US" sz="2800" dirty="0" err="1" smtClean="0">
                <a:latin typeface="Arial"/>
                <a:cs typeface="Arial"/>
              </a:rPr>
              <a:t>selenicum</a:t>
            </a:r>
            <a:r>
              <a:rPr lang="en-US" sz="2800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(laryngeal </a:t>
            </a:r>
            <a:r>
              <a:rPr lang="en-US" sz="2800" spc="10" dirty="0" smtClean="0">
                <a:latin typeface="Arial"/>
                <a:cs typeface="Arial"/>
              </a:rPr>
              <a:t>phthisis </a:t>
            </a:r>
            <a:r>
              <a:rPr lang="en-US" sz="2800" spc="20" dirty="0" smtClean="0">
                <a:latin typeface="Arial"/>
                <a:cs typeface="Arial"/>
              </a:rPr>
              <a:t>with </a:t>
            </a:r>
            <a:r>
              <a:rPr lang="en-US" sz="2800" spc="5" dirty="0" smtClean="0">
                <a:latin typeface="Arial"/>
                <a:cs typeface="Arial"/>
              </a:rPr>
              <a:t>expectoration </a:t>
            </a:r>
            <a:r>
              <a:rPr lang="en-US" sz="2800" spc="45" dirty="0" smtClean="0">
                <a:latin typeface="Arial"/>
                <a:cs typeface="Arial"/>
              </a:rPr>
              <a:t>of </a:t>
            </a:r>
            <a:r>
              <a:rPr lang="en-US" sz="2800" spc="15" dirty="0" smtClean="0">
                <a:latin typeface="Arial"/>
                <a:cs typeface="Arial"/>
              </a:rPr>
              <a:t>small lumps </a:t>
            </a:r>
            <a:r>
              <a:rPr lang="en-US" sz="2800" spc="40" dirty="0" smtClean="0">
                <a:latin typeface="Arial"/>
                <a:cs typeface="Arial"/>
              </a:rPr>
              <a:t>of </a:t>
            </a:r>
            <a:r>
              <a:rPr lang="en-US" sz="2800" dirty="0" smtClean="0">
                <a:latin typeface="Arial"/>
                <a:cs typeface="Arial"/>
              </a:rPr>
              <a:t>bloody </a:t>
            </a:r>
            <a:r>
              <a:rPr lang="en-US" sz="2800" spc="10" dirty="0" smtClean="0">
                <a:latin typeface="Arial"/>
                <a:cs typeface="Arial"/>
              </a:rPr>
              <a:t>mucus </a:t>
            </a:r>
            <a:r>
              <a:rPr lang="en-US" sz="2800" spc="-10" dirty="0" smtClean="0">
                <a:latin typeface="Arial"/>
                <a:cs typeface="Arial"/>
              </a:rPr>
              <a:t>and </a:t>
            </a:r>
            <a:r>
              <a:rPr lang="en-US" sz="2800" spc="15" dirty="0" smtClean="0">
                <a:latin typeface="Arial"/>
                <a:cs typeface="Arial"/>
              </a:rPr>
              <a:t>slight  </a:t>
            </a:r>
            <a:r>
              <a:rPr lang="en-US" sz="2800" spc="-5" dirty="0" smtClean="0">
                <a:latin typeface="Arial"/>
                <a:cs typeface="Arial"/>
              </a:rPr>
              <a:t>hoarseness). </a:t>
            </a:r>
            <a:r>
              <a:rPr lang="en-US" sz="2800" spc="10" dirty="0" err="1" smtClean="0">
                <a:latin typeface="Arial"/>
                <a:cs typeface="Arial"/>
              </a:rPr>
              <a:t>Natrum</a:t>
            </a:r>
            <a:r>
              <a:rPr lang="en-US" sz="2800" spc="10" dirty="0" smtClean="0">
                <a:latin typeface="Arial"/>
                <a:cs typeface="Arial"/>
              </a:rPr>
              <a:t> </a:t>
            </a:r>
            <a:r>
              <a:rPr lang="en-US" sz="2800" spc="15" dirty="0" err="1" smtClean="0">
                <a:latin typeface="Arial"/>
                <a:cs typeface="Arial"/>
              </a:rPr>
              <a:t>silicum</a:t>
            </a:r>
            <a:r>
              <a:rPr lang="en-US" sz="2800" spc="15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(</a:t>
            </a:r>
            <a:r>
              <a:rPr lang="en-US" sz="2800" spc="-5" dirty="0" err="1" smtClean="0">
                <a:latin typeface="Arial"/>
                <a:cs typeface="Arial"/>
              </a:rPr>
              <a:t>hæmophilia</a:t>
            </a:r>
            <a:r>
              <a:rPr lang="en-US" sz="2800" spc="-5" dirty="0" smtClean="0">
                <a:latin typeface="Arial"/>
                <a:cs typeface="Arial"/>
              </a:rPr>
              <a:t>; </a:t>
            </a:r>
            <a:r>
              <a:rPr lang="en-US" sz="2800" spc="15" dirty="0" smtClean="0">
                <a:latin typeface="Arial"/>
                <a:cs typeface="Arial"/>
              </a:rPr>
              <a:t>scrofulous </a:t>
            </a:r>
            <a:r>
              <a:rPr lang="en-US" sz="2800" spc="-10" dirty="0" smtClean="0">
                <a:latin typeface="Arial"/>
                <a:cs typeface="Arial"/>
              </a:rPr>
              <a:t>bone </a:t>
            </a:r>
            <a:r>
              <a:rPr lang="en-US" sz="2800" spc="10" dirty="0" smtClean="0">
                <a:latin typeface="Arial"/>
                <a:cs typeface="Arial"/>
              </a:rPr>
              <a:t>affections; </a:t>
            </a:r>
            <a:r>
              <a:rPr lang="en-US" sz="2800" spc="-10" dirty="0" smtClean="0">
                <a:latin typeface="Arial"/>
                <a:cs typeface="Arial"/>
              </a:rPr>
              <a:t>given </a:t>
            </a:r>
            <a:r>
              <a:rPr lang="en-US" sz="2800" spc="-5" dirty="0" smtClean="0">
                <a:latin typeface="Arial"/>
                <a:cs typeface="Arial"/>
              </a:rPr>
              <a:t>intravenously  </a:t>
            </a:r>
            <a:r>
              <a:rPr lang="en-US" sz="2800" spc="-25" dirty="0" smtClean="0">
                <a:latin typeface="Arial"/>
                <a:cs typeface="Arial"/>
              </a:rPr>
              <a:t>every</a:t>
            </a:r>
            <a:r>
              <a:rPr lang="en-US" sz="2800" spc="-4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3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days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30" dirty="0" smtClean="0">
                <a:latin typeface="Arial"/>
                <a:cs typeface="Arial"/>
              </a:rPr>
              <a:t>for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senile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dirty="0" err="1" smtClean="0">
                <a:latin typeface="Arial"/>
                <a:cs typeface="Arial"/>
              </a:rPr>
              <a:t>pruritus</a:t>
            </a:r>
            <a:r>
              <a:rPr lang="en-US" sz="2800" dirty="0" smtClean="0">
                <a:latin typeface="Arial"/>
                <a:cs typeface="Arial"/>
              </a:rPr>
              <a:t>);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(</a:t>
            </a:r>
            <a:r>
              <a:rPr lang="en-US" sz="2800" dirty="0" err="1" smtClean="0">
                <a:latin typeface="Arial"/>
                <a:cs typeface="Arial"/>
              </a:rPr>
              <a:t>Dolichos</a:t>
            </a:r>
            <a:r>
              <a:rPr lang="en-US" sz="2800" dirty="0" smtClean="0">
                <a:latin typeface="Arial"/>
                <a:cs typeface="Arial"/>
              </a:rPr>
              <a:t>.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-15" dirty="0" err="1" smtClean="0">
                <a:latin typeface="Arial"/>
                <a:cs typeface="Arial"/>
              </a:rPr>
              <a:t>Fagopyr</a:t>
            </a:r>
            <a:r>
              <a:rPr lang="en-US" sz="2800" spc="-15" dirty="0" smtClean="0">
                <a:latin typeface="Arial"/>
                <a:cs typeface="Arial"/>
              </a:rPr>
              <a:t>).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-10" dirty="0" err="1" smtClean="0">
                <a:latin typeface="Arial"/>
                <a:cs typeface="Arial"/>
              </a:rPr>
              <a:t>Ignat</a:t>
            </a:r>
            <a:r>
              <a:rPr lang="en-US" sz="2800" spc="-10" dirty="0" smtClean="0">
                <a:latin typeface="Arial"/>
                <a:cs typeface="Arial"/>
              </a:rPr>
              <a:t>;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50" dirty="0" smtClean="0">
                <a:latin typeface="Arial"/>
                <a:cs typeface="Arial"/>
              </a:rPr>
              <a:t>Sep;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20" dirty="0" err="1" smtClean="0">
                <a:latin typeface="Arial"/>
                <a:cs typeface="Arial"/>
              </a:rPr>
              <a:t>Thuja</a:t>
            </a:r>
            <a:r>
              <a:rPr lang="en-US" sz="2800" spc="-20" dirty="0" smtClean="0">
                <a:latin typeface="Arial"/>
                <a:cs typeface="Arial"/>
              </a:rPr>
              <a:t>;</a:t>
            </a:r>
            <a:r>
              <a:rPr lang="en-US" sz="2800" spc="-35" dirty="0" smtClean="0">
                <a:latin typeface="Arial"/>
                <a:cs typeface="Arial"/>
              </a:rPr>
              <a:t> Graph;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Alum.</a:t>
            </a:r>
          </a:p>
          <a:p>
            <a:endParaRPr lang="en-US"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457200"/>
            <a:ext cx="8229600" cy="5791200"/>
          </a:xfrm>
        </p:spPr>
        <p:txBody>
          <a:bodyPr/>
          <a:lstStyle/>
          <a:p>
            <a:pPr>
              <a:buNone/>
            </a:pPr>
            <a:r>
              <a:rPr lang="fr-FR" sz="4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Antidote:</a:t>
            </a:r>
          </a:p>
          <a:p>
            <a:pPr>
              <a:buNone/>
            </a:pPr>
            <a:r>
              <a:rPr lang="fr-FR" sz="4000" b="1" dirty="0">
                <a:latin typeface="Arial"/>
                <a:cs typeface="Arial"/>
              </a:rPr>
              <a:t> </a:t>
            </a:r>
            <a:r>
              <a:rPr lang="fr-FR" sz="4000" b="1" dirty="0" smtClean="0">
                <a:latin typeface="Arial"/>
                <a:cs typeface="Arial"/>
              </a:rPr>
              <a:t>               </a:t>
            </a:r>
            <a:r>
              <a:rPr lang="fr-FR" sz="4000" spc="-20" dirty="0" smtClean="0">
                <a:latin typeface="Arial"/>
                <a:cs typeface="Arial"/>
              </a:rPr>
              <a:t>Ars; </a:t>
            </a:r>
            <a:r>
              <a:rPr lang="fr-FR" sz="4000" spc="-20" dirty="0" err="1" smtClean="0">
                <a:latin typeface="Arial"/>
                <a:cs typeface="Arial"/>
              </a:rPr>
              <a:t>Phos</a:t>
            </a:r>
            <a:r>
              <a:rPr lang="fr-FR" sz="4000" spc="-20" dirty="0" smtClean="0">
                <a:latin typeface="Arial"/>
                <a:cs typeface="Arial"/>
              </a:rPr>
              <a:t>; </a:t>
            </a:r>
            <a:r>
              <a:rPr lang="fr-FR" sz="4000" spc="-15" dirty="0" err="1" smtClean="0">
                <a:latin typeface="Arial"/>
                <a:cs typeface="Arial"/>
              </a:rPr>
              <a:t>Spir</a:t>
            </a:r>
            <a:r>
              <a:rPr lang="fr-FR" sz="4000" spc="-15" dirty="0" smtClean="0">
                <a:latin typeface="Arial"/>
                <a:cs typeface="Arial"/>
              </a:rPr>
              <a:t> </a:t>
            </a:r>
            <a:r>
              <a:rPr lang="fr-FR" sz="4000" spc="15" dirty="0" smtClean="0">
                <a:latin typeface="Arial"/>
                <a:cs typeface="Arial"/>
              </a:rPr>
              <a:t>nit</a:t>
            </a:r>
            <a:r>
              <a:rPr lang="fr-FR" sz="4000" spc="-130" dirty="0" smtClean="0">
                <a:latin typeface="Arial"/>
                <a:cs typeface="Arial"/>
              </a:rPr>
              <a:t> </a:t>
            </a:r>
            <a:r>
              <a:rPr lang="fr-FR" sz="4000" dirty="0" err="1" smtClean="0">
                <a:latin typeface="Arial"/>
                <a:cs typeface="Arial"/>
              </a:rPr>
              <a:t>dulc</a:t>
            </a:r>
            <a:r>
              <a:rPr lang="fr-FR" sz="4000" dirty="0" smtClean="0">
                <a:latin typeface="Arial"/>
                <a:cs typeface="Arial"/>
              </a:rPr>
              <a:t>.</a:t>
            </a:r>
          </a:p>
          <a:p>
            <a:endParaRPr lang="en-US" dirty="0" smtClean="0"/>
          </a:p>
          <a:p>
            <a:pPr marL="1270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4000" b="1" spc="-2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Dose:</a:t>
            </a:r>
            <a:endParaRPr lang="en-US" sz="4000" b="1" dirty="0" smtClean="0">
              <a:solidFill>
                <a:schemeClr val="accent3">
                  <a:lumMod val="60000"/>
                  <a:lumOff val="40000"/>
                </a:schemeClr>
              </a:solidFill>
              <a:latin typeface="Arial"/>
              <a:cs typeface="Arial"/>
            </a:endParaRPr>
          </a:p>
          <a:p>
            <a:pPr marL="12700" marR="5080">
              <a:lnSpc>
                <a:spcPct val="117000"/>
              </a:lnSpc>
              <a:spcBef>
                <a:spcPts val="1000"/>
              </a:spcBef>
            </a:pPr>
            <a:r>
              <a:rPr lang="en-US" sz="3600" spc="15" dirty="0" smtClean="0">
                <a:latin typeface="Arial"/>
                <a:cs typeface="Arial"/>
              </a:rPr>
              <a:t>Twelfth</a:t>
            </a:r>
            <a:r>
              <a:rPr lang="en-US" sz="3600" spc="-30" dirty="0" smtClean="0">
                <a:latin typeface="Arial"/>
                <a:cs typeface="Arial"/>
              </a:rPr>
              <a:t> </a:t>
            </a:r>
            <a:r>
              <a:rPr lang="en-US" sz="3600" spc="35" dirty="0" smtClean="0">
                <a:latin typeface="Arial"/>
                <a:cs typeface="Arial"/>
              </a:rPr>
              <a:t>to</a:t>
            </a:r>
            <a:r>
              <a:rPr lang="en-US" sz="3600" spc="-30" dirty="0" smtClean="0">
                <a:latin typeface="Arial"/>
                <a:cs typeface="Arial"/>
              </a:rPr>
              <a:t> </a:t>
            </a:r>
            <a:r>
              <a:rPr lang="en-US" sz="3600" spc="15" dirty="0" smtClean="0">
                <a:latin typeface="Arial"/>
                <a:cs typeface="Arial"/>
              </a:rPr>
              <a:t>thirtieth</a:t>
            </a:r>
            <a:r>
              <a:rPr lang="en-US" sz="3600" spc="-30" dirty="0" smtClean="0">
                <a:latin typeface="Arial"/>
                <a:cs typeface="Arial"/>
              </a:rPr>
              <a:t> </a:t>
            </a:r>
            <a:r>
              <a:rPr lang="en-US" sz="3600" spc="-10" dirty="0" smtClean="0">
                <a:latin typeface="Arial"/>
                <a:cs typeface="Arial"/>
              </a:rPr>
              <a:t>and</a:t>
            </a:r>
            <a:r>
              <a:rPr lang="en-US" sz="3600" spc="-30" dirty="0" smtClean="0">
                <a:latin typeface="Arial"/>
                <a:cs typeface="Arial"/>
              </a:rPr>
              <a:t> </a:t>
            </a:r>
            <a:r>
              <a:rPr lang="en-US" sz="3600" spc="-10" dirty="0" smtClean="0">
                <a:latin typeface="Arial"/>
                <a:cs typeface="Arial"/>
              </a:rPr>
              <a:t>higher.</a:t>
            </a:r>
            <a:r>
              <a:rPr lang="en-US" sz="3600" spc="-35" dirty="0" smtClean="0">
                <a:latin typeface="Arial"/>
                <a:cs typeface="Arial"/>
              </a:rPr>
              <a:t> </a:t>
            </a:r>
            <a:r>
              <a:rPr lang="en-US" sz="3600" spc="-20" dirty="0" smtClean="0">
                <a:latin typeface="Arial"/>
                <a:cs typeface="Arial"/>
              </a:rPr>
              <a:t>The</a:t>
            </a:r>
            <a:r>
              <a:rPr lang="en-US" sz="3600" spc="-25" dirty="0" smtClean="0">
                <a:latin typeface="Arial"/>
                <a:cs typeface="Arial"/>
              </a:rPr>
              <a:t> </a:t>
            </a:r>
            <a:r>
              <a:rPr lang="en-US" sz="3600" spc="-20" dirty="0" smtClean="0">
                <a:latin typeface="Arial"/>
                <a:cs typeface="Arial"/>
              </a:rPr>
              <a:t>very</a:t>
            </a:r>
            <a:r>
              <a:rPr lang="en-US" sz="3600" spc="-30" dirty="0" smtClean="0">
                <a:latin typeface="Arial"/>
                <a:cs typeface="Arial"/>
              </a:rPr>
              <a:t> </a:t>
            </a:r>
            <a:r>
              <a:rPr lang="en-US" sz="3600" spc="5" dirty="0" smtClean="0">
                <a:latin typeface="Arial"/>
                <a:cs typeface="Arial"/>
              </a:rPr>
              <a:t>highest</a:t>
            </a:r>
            <a:r>
              <a:rPr lang="en-US" sz="3600" spc="-25" dirty="0" smtClean="0">
                <a:latin typeface="Arial"/>
                <a:cs typeface="Arial"/>
              </a:rPr>
              <a:t> </a:t>
            </a:r>
            <a:r>
              <a:rPr lang="en-US" sz="3600" spc="5" dirty="0" smtClean="0">
                <a:latin typeface="Arial"/>
                <a:cs typeface="Arial"/>
              </a:rPr>
              <a:t>potencies</a:t>
            </a:r>
            <a:r>
              <a:rPr lang="en-US" sz="3600" spc="-25" dirty="0" smtClean="0">
                <a:latin typeface="Arial"/>
                <a:cs typeface="Arial"/>
              </a:rPr>
              <a:t> </a:t>
            </a:r>
            <a:r>
              <a:rPr lang="en-US" sz="3600" spc="20" dirty="0" smtClean="0">
                <a:latin typeface="Arial"/>
                <a:cs typeface="Arial"/>
              </a:rPr>
              <a:t>often</a:t>
            </a:r>
            <a:r>
              <a:rPr lang="en-US" sz="3600" spc="-30" dirty="0" smtClean="0">
                <a:latin typeface="Arial"/>
                <a:cs typeface="Arial"/>
              </a:rPr>
              <a:t> </a:t>
            </a:r>
            <a:r>
              <a:rPr lang="en-US" sz="3600" spc="-10" dirty="0" smtClean="0">
                <a:latin typeface="Arial"/>
                <a:cs typeface="Arial"/>
              </a:rPr>
              <a:t>yield</a:t>
            </a:r>
            <a:r>
              <a:rPr lang="en-US" sz="3600" spc="-30" dirty="0" smtClean="0">
                <a:latin typeface="Arial"/>
                <a:cs typeface="Arial"/>
              </a:rPr>
              <a:t> </a:t>
            </a:r>
            <a:r>
              <a:rPr lang="en-US" sz="3600" spc="35" dirty="0" smtClean="0">
                <a:latin typeface="Arial"/>
                <a:cs typeface="Arial"/>
              </a:rPr>
              <a:t>most</a:t>
            </a:r>
            <a:r>
              <a:rPr lang="en-US" sz="3600" spc="-30" dirty="0" smtClean="0">
                <a:latin typeface="Arial"/>
                <a:cs typeface="Arial"/>
              </a:rPr>
              <a:t> </a:t>
            </a:r>
            <a:r>
              <a:rPr lang="en-US" sz="3600" spc="10" dirty="0" smtClean="0">
                <a:latin typeface="Arial"/>
                <a:cs typeface="Arial"/>
              </a:rPr>
              <a:t>brilliant</a:t>
            </a:r>
            <a:r>
              <a:rPr lang="en-US" sz="3600" spc="-25" dirty="0" smtClean="0">
                <a:latin typeface="Arial"/>
                <a:cs typeface="Arial"/>
              </a:rPr>
              <a:t> </a:t>
            </a:r>
            <a:r>
              <a:rPr lang="en-US" sz="3600" spc="5" dirty="0" smtClean="0">
                <a:latin typeface="Arial"/>
                <a:cs typeface="Arial"/>
              </a:rPr>
              <a:t>results.</a:t>
            </a:r>
            <a:r>
              <a:rPr lang="en-US" sz="3600" spc="-30" dirty="0" smtClean="0">
                <a:latin typeface="Arial"/>
                <a:cs typeface="Arial"/>
              </a:rPr>
              <a:t> </a:t>
            </a:r>
            <a:r>
              <a:rPr lang="en-US" sz="3600" spc="-10" dirty="0" smtClean="0">
                <a:latin typeface="Arial"/>
                <a:cs typeface="Arial"/>
              </a:rPr>
              <a:t>And  </a:t>
            </a:r>
            <a:r>
              <a:rPr lang="en-US" sz="3600" spc="5" dirty="0" smtClean="0">
                <a:latin typeface="Arial"/>
                <a:cs typeface="Arial"/>
              </a:rPr>
              <a:t>in infrequent</a:t>
            </a:r>
            <a:r>
              <a:rPr lang="en-US" sz="3600" spc="-75" dirty="0" smtClean="0">
                <a:latin typeface="Arial"/>
                <a:cs typeface="Arial"/>
              </a:rPr>
              <a:t> </a:t>
            </a:r>
            <a:r>
              <a:rPr lang="en-US" sz="3600" spc="-5" dirty="0" smtClean="0">
                <a:latin typeface="Arial"/>
                <a:cs typeface="Arial"/>
              </a:rPr>
              <a:t>dosage.</a:t>
            </a:r>
            <a:endParaRPr lang="en-US" sz="3600" dirty="0" smtClean="0">
              <a:latin typeface="Arial"/>
              <a:cs typeface="Arial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81000"/>
            <a:ext cx="8229600" cy="838200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lang="en-US" sz="4000" b="1" spc="-35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NATRIUM</a:t>
            </a:r>
            <a:r>
              <a:rPr lang="en-US" sz="4000" b="1" spc="-45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4000" b="1" spc="-35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MURIATICUM:</a:t>
            </a:r>
            <a:endParaRPr lang="en-US" sz="40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295400"/>
            <a:ext cx="8763000" cy="5257800"/>
          </a:xfrm>
        </p:spPr>
        <p:txBody>
          <a:bodyPr>
            <a:noAutofit/>
          </a:bodyPr>
          <a:lstStyle/>
          <a:p>
            <a:r>
              <a:rPr lang="en-US" sz="2800" spc="-10" dirty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  Chloride </a:t>
            </a:r>
            <a:r>
              <a:rPr lang="en-US" sz="2800" spc="40" dirty="0" smtClean="0">
                <a:latin typeface="Arial"/>
                <a:cs typeface="Arial"/>
              </a:rPr>
              <a:t>of </a:t>
            </a:r>
            <a:r>
              <a:rPr lang="en-US" sz="2800" spc="-5" dirty="0" smtClean="0">
                <a:latin typeface="Arial"/>
                <a:cs typeface="Arial"/>
              </a:rPr>
              <a:t>Sodium </a:t>
            </a:r>
            <a:r>
              <a:rPr lang="en-US" sz="2800" spc="-30" dirty="0" smtClean="0">
                <a:latin typeface="Arial"/>
                <a:cs typeface="Arial"/>
              </a:rPr>
              <a:t>(NATRUM</a:t>
            </a:r>
            <a:r>
              <a:rPr lang="en-US" sz="2800" spc="-155" dirty="0" smtClean="0">
                <a:latin typeface="Arial"/>
                <a:cs typeface="Arial"/>
              </a:rPr>
              <a:t> </a:t>
            </a:r>
            <a:r>
              <a:rPr lang="en-US" sz="2800" spc="-30" dirty="0" smtClean="0">
                <a:latin typeface="Arial"/>
                <a:cs typeface="Arial"/>
              </a:rPr>
              <a:t>MURIATICUM)</a:t>
            </a:r>
            <a:r>
              <a:rPr lang="en-US" sz="2800" dirty="0" smtClean="0">
                <a:latin typeface="Arial"/>
                <a:cs typeface="Arial"/>
              </a:rPr>
              <a:t/>
            </a:r>
            <a:br>
              <a:rPr lang="en-US" sz="2800" dirty="0" smtClean="0">
                <a:latin typeface="Arial"/>
                <a:cs typeface="Arial"/>
              </a:rPr>
            </a:br>
            <a:r>
              <a:rPr lang="en-US" sz="2800" spc="-20" dirty="0" smtClean="0">
                <a:latin typeface="Arial"/>
                <a:cs typeface="Arial"/>
              </a:rPr>
              <a:t>The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prolonged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taking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40" dirty="0" smtClean="0">
                <a:latin typeface="Arial"/>
                <a:cs typeface="Arial"/>
              </a:rPr>
              <a:t>of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excessive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15" dirty="0" smtClean="0">
                <a:latin typeface="Arial"/>
                <a:cs typeface="Arial"/>
              </a:rPr>
              <a:t>salt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causes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profound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nutritive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changes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35" dirty="0" smtClean="0">
                <a:latin typeface="Arial"/>
                <a:cs typeface="Arial"/>
              </a:rPr>
              <a:t>to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take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place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in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the  </a:t>
            </a:r>
            <a:r>
              <a:rPr lang="en-US" sz="2800" spc="-5" dirty="0" smtClean="0">
                <a:latin typeface="Arial"/>
                <a:cs typeface="Arial"/>
              </a:rPr>
              <a:t>system,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and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there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arise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15" dirty="0" smtClean="0">
                <a:latin typeface="Arial"/>
                <a:cs typeface="Arial"/>
              </a:rPr>
              <a:t>not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only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the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20" dirty="0" smtClean="0">
                <a:latin typeface="Arial"/>
                <a:cs typeface="Arial"/>
              </a:rPr>
              <a:t>symptoms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45" dirty="0" smtClean="0">
                <a:latin typeface="Arial"/>
                <a:cs typeface="Arial"/>
              </a:rPr>
              <a:t>of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15" dirty="0" smtClean="0">
                <a:latin typeface="Arial"/>
                <a:cs typeface="Arial"/>
              </a:rPr>
              <a:t>salt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retention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as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evidenced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-15" dirty="0" smtClean="0">
                <a:latin typeface="Arial"/>
                <a:cs typeface="Arial"/>
              </a:rPr>
              <a:t>by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err="1" smtClean="0">
                <a:latin typeface="Arial"/>
                <a:cs typeface="Arial"/>
              </a:rPr>
              <a:t>dropsies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and  </a:t>
            </a:r>
            <a:r>
              <a:rPr lang="en-US" sz="2800" spc="-20" dirty="0" err="1" smtClean="0">
                <a:latin typeface="Arial"/>
                <a:cs typeface="Arial"/>
              </a:rPr>
              <a:t>œdemas</a:t>
            </a:r>
            <a:r>
              <a:rPr lang="en-US" sz="2800" spc="-20" dirty="0" smtClean="0">
                <a:latin typeface="Arial"/>
                <a:cs typeface="Arial"/>
              </a:rPr>
              <a:t>, </a:t>
            </a:r>
            <a:r>
              <a:rPr lang="en-US" sz="2800" spc="10" dirty="0" smtClean="0">
                <a:latin typeface="Arial"/>
                <a:cs typeface="Arial"/>
              </a:rPr>
              <a:t>but </a:t>
            </a:r>
            <a:r>
              <a:rPr lang="en-US" sz="2800" spc="5" dirty="0" smtClean="0">
                <a:latin typeface="Arial"/>
                <a:cs typeface="Arial"/>
              </a:rPr>
              <a:t>also </a:t>
            </a:r>
            <a:r>
              <a:rPr lang="en-US" sz="2800" spc="-15" dirty="0" smtClean="0">
                <a:latin typeface="Arial"/>
                <a:cs typeface="Arial"/>
              </a:rPr>
              <a:t>an </a:t>
            </a:r>
            <a:r>
              <a:rPr lang="en-US" sz="2800" spc="5" dirty="0" smtClean="0">
                <a:latin typeface="Arial"/>
                <a:cs typeface="Arial"/>
              </a:rPr>
              <a:t>alteration in the </a:t>
            </a:r>
            <a:r>
              <a:rPr lang="en-US" sz="2800" spc="10" dirty="0" smtClean="0">
                <a:latin typeface="Arial"/>
                <a:cs typeface="Arial"/>
              </a:rPr>
              <a:t>blood </a:t>
            </a:r>
            <a:r>
              <a:rPr lang="en-US" sz="2800" dirty="0" smtClean="0">
                <a:latin typeface="Arial"/>
                <a:cs typeface="Arial"/>
              </a:rPr>
              <a:t>causing </a:t>
            </a:r>
            <a:r>
              <a:rPr lang="en-US" sz="2800" spc="-15" dirty="0" smtClean="0">
                <a:latin typeface="Arial"/>
                <a:cs typeface="Arial"/>
              </a:rPr>
              <a:t>a </a:t>
            </a:r>
            <a:r>
              <a:rPr lang="en-US" sz="2800" spc="10" dirty="0" smtClean="0">
                <a:latin typeface="Arial"/>
                <a:cs typeface="Arial"/>
              </a:rPr>
              <a:t>condition </a:t>
            </a:r>
            <a:r>
              <a:rPr lang="en-US" sz="2800" spc="45" dirty="0" smtClean="0">
                <a:latin typeface="Arial"/>
                <a:cs typeface="Arial"/>
              </a:rPr>
              <a:t>of </a:t>
            </a:r>
            <a:r>
              <a:rPr lang="en-US" sz="2800" spc="-5" dirty="0" err="1" smtClean="0">
                <a:latin typeface="Arial"/>
                <a:cs typeface="Arial"/>
              </a:rPr>
              <a:t>anæmia</a:t>
            </a:r>
            <a:r>
              <a:rPr lang="en-US" sz="2800" spc="-5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and </a:t>
            </a:r>
            <a:r>
              <a:rPr lang="en-US" sz="2800" spc="5" dirty="0" err="1" smtClean="0">
                <a:latin typeface="Arial"/>
                <a:cs typeface="Arial"/>
              </a:rPr>
              <a:t>leucocytosis</a:t>
            </a:r>
            <a:r>
              <a:rPr lang="en-US" sz="2800" spc="5" dirty="0" smtClean="0">
                <a:latin typeface="Arial"/>
                <a:cs typeface="Arial"/>
              </a:rPr>
              <a:t>.  </a:t>
            </a:r>
            <a:r>
              <a:rPr lang="en-US" sz="2800" spc="-20" dirty="0" smtClean="0">
                <a:latin typeface="Arial"/>
                <a:cs typeface="Arial"/>
              </a:rPr>
              <a:t>There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seems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also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35" dirty="0" smtClean="0">
                <a:latin typeface="Arial"/>
                <a:cs typeface="Arial"/>
              </a:rPr>
              <a:t>to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15" dirty="0" smtClean="0">
                <a:latin typeface="Arial"/>
                <a:cs typeface="Arial"/>
              </a:rPr>
              <a:t>be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15" dirty="0" smtClean="0">
                <a:latin typeface="Arial"/>
                <a:cs typeface="Arial"/>
              </a:rPr>
              <a:t>a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retention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in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the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tissues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40" dirty="0" smtClean="0">
                <a:latin typeface="Arial"/>
                <a:cs typeface="Arial"/>
              </a:rPr>
              <a:t>of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15" dirty="0" err="1" smtClean="0">
                <a:latin typeface="Arial"/>
                <a:cs typeface="Arial"/>
              </a:rPr>
              <a:t>effecte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materials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giving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rise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35" dirty="0" smtClean="0">
                <a:latin typeface="Arial"/>
                <a:cs typeface="Arial"/>
              </a:rPr>
              <a:t>to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20" dirty="0" smtClean="0">
                <a:latin typeface="Arial"/>
                <a:cs typeface="Arial"/>
              </a:rPr>
              <a:t>symptoms  </a:t>
            </a:r>
            <a:r>
              <a:rPr lang="en-US" sz="2800" dirty="0" smtClean="0">
                <a:latin typeface="Arial"/>
                <a:cs typeface="Arial"/>
              </a:rPr>
              <a:t>loosely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described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as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gouty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or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rheumatic</a:t>
            </a:r>
            <a:r>
              <a:rPr lang="en-US" sz="2800" spc="-40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gout</a:t>
            </a:r>
            <a:r>
              <a:rPr lang="en-US" sz="2800" dirty="0" smtClean="0">
                <a:latin typeface="Arial"/>
                <a:cs typeface="Arial"/>
              </a:rPr>
              <a:t/>
            </a:r>
            <a:br>
              <a:rPr lang="en-US" sz="2800" dirty="0" smtClean="0">
                <a:latin typeface="Arial"/>
                <a:cs typeface="Arial"/>
              </a:rPr>
            </a:br>
            <a:endParaRPr 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8600" y="228600"/>
            <a:ext cx="8763000" cy="6629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1">
                  <a:lumMod val="75000"/>
                </a:schemeClr>
              </a:buClr>
              <a:buSzPct val="90000"/>
              <a:buFont typeface="Courier New" pitchFamily="49" charset="0"/>
              <a:buChar char="o"/>
            </a:pPr>
            <a:r>
              <a:rPr lang="en-US" sz="3200" spc="-35" dirty="0" smtClean="0">
                <a:latin typeface="Arial"/>
                <a:cs typeface="Arial"/>
              </a:rPr>
              <a:t> </a:t>
            </a:r>
            <a:r>
              <a:rPr lang="en-US" sz="3200" spc="-20" dirty="0" smtClean="0">
                <a:latin typeface="Arial"/>
                <a:cs typeface="Arial"/>
              </a:rPr>
              <a:t>The</a:t>
            </a:r>
            <a:r>
              <a:rPr lang="en-US" sz="3200" spc="-35" dirty="0" smtClean="0">
                <a:latin typeface="Arial"/>
                <a:cs typeface="Arial"/>
              </a:rPr>
              <a:t> </a:t>
            </a:r>
            <a:r>
              <a:rPr lang="en-US" sz="3200" dirty="0" err="1" smtClean="0">
                <a:latin typeface="Arial"/>
                <a:cs typeface="Arial"/>
              </a:rPr>
              <a:t>provings</a:t>
            </a:r>
            <a:r>
              <a:rPr lang="en-US" sz="3200" spc="-20" dirty="0" smtClean="0">
                <a:latin typeface="Arial"/>
                <a:cs typeface="Arial"/>
              </a:rPr>
              <a:t> are</a:t>
            </a:r>
            <a:r>
              <a:rPr lang="en-US" sz="3200" spc="-25" dirty="0" smtClean="0">
                <a:latin typeface="Arial"/>
                <a:cs typeface="Arial"/>
              </a:rPr>
              <a:t> </a:t>
            </a:r>
            <a:r>
              <a:rPr lang="en-US" sz="3200" spc="25" dirty="0" smtClean="0">
                <a:latin typeface="Arial"/>
                <a:cs typeface="Arial"/>
              </a:rPr>
              <a:t>full</a:t>
            </a:r>
            <a:r>
              <a:rPr lang="en-US" sz="3200" spc="-35" dirty="0" smtClean="0">
                <a:latin typeface="Arial"/>
                <a:cs typeface="Arial"/>
              </a:rPr>
              <a:t> </a:t>
            </a:r>
            <a:r>
              <a:rPr lang="en-US" sz="3200" spc="40" dirty="0" smtClean="0">
                <a:latin typeface="Arial"/>
                <a:cs typeface="Arial"/>
              </a:rPr>
              <a:t>of</a:t>
            </a:r>
            <a:r>
              <a:rPr lang="en-US" sz="3200" spc="-25" dirty="0" smtClean="0">
                <a:latin typeface="Arial"/>
                <a:cs typeface="Arial"/>
              </a:rPr>
              <a:t> </a:t>
            </a:r>
            <a:r>
              <a:rPr lang="en-US" sz="3200" spc="5" dirty="0" smtClean="0">
                <a:latin typeface="Arial"/>
                <a:cs typeface="Arial"/>
              </a:rPr>
              <a:t>such</a:t>
            </a:r>
            <a:r>
              <a:rPr lang="en-US" sz="3200" spc="-30" dirty="0" smtClean="0">
                <a:latin typeface="Arial"/>
                <a:cs typeface="Arial"/>
              </a:rPr>
              <a:t> </a:t>
            </a:r>
            <a:r>
              <a:rPr lang="en-US" sz="3200" spc="20" dirty="0" smtClean="0">
                <a:latin typeface="Arial"/>
                <a:cs typeface="Arial"/>
              </a:rPr>
              <a:t>symptoms</a:t>
            </a:r>
            <a:r>
              <a:rPr lang="en-US" sz="3200" spc="-30" dirty="0" smtClean="0">
                <a:latin typeface="Arial"/>
                <a:cs typeface="Arial"/>
              </a:rPr>
              <a:t> </a:t>
            </a:r>
            <a:r>
              <a:rPr lang="en-US" sz="3200" spc="-20" dirty="0" smtClean="0">
                <a:latin typeface="Arial"/>
                <a:cs typeface="Arial"/>
              </a:rPr>
              <a:t>(Dr.</a:t>
            </a:r>
            <a:r>
              <a:rPr lang="en-US" sz="3200" dirty="0" smtClean="0">
                <a:latin typeface="Arial"/>
                <a:cs typeface="Arial"/>
              </a:rPr>
              <a:t/>
            </a:r>
            <a:br>
              <a:rPr lang="en-US" sz="3200" dirty="0" smtClean="0">
                <a:latin typeface="Arial"/>
                <a:cs typeface="Arial"/>
              </a:rPr>
            </a:br>
            <a:r>
              <a:rPr lang="en-US" sz="3200" dirty="0" err="1" smtClean="0">
                <a:latin typeface="Arial"/>
                <a:cs typeface="Arial"/>
              </a:rPr>
              <a:t>Stonham</a:t>
            </a:r>
            <a:r>
              <a:rPr lang="en-US" sz="3200" dirty="0" smtClean="0">
                <a:latin typeface="Arial"/>
                <a:cs typeface="Arial"/>
              </a:rPr>
              <a:t>) </a:t>
            </a:r>
            <a:r>
              <a:rPr lang="en-US" sz="3200" spc="-20" dirty="0" smtClean="0">
                <a:latin typeface="Arial"/>
                <a:cs typeface="Arial"/>
              </a:rPr>
              <a:t>A </a:t>
            </a:r>
            <a:r>
              <a:rPr lang="en-US" sz="3200" dirty="0" smtClean="0">
                <a:latin typeface="Arial"/>
                <a:cs typeface="Arial"/>
              </a:rPr>
              <a:t>great </a:t>
            </a:r>
            <a:r>
              <a:rPr lang="en-US" sz="3200" spc="-10" dirty="0" smtClean="0">
                <a:latin typeface="Arial"/>
                <a:cs typeface="Arial"/>
              </a:rPr>
              <a:t>remedy </a:t>
            </a:r>
            <a:r>
              <a:rPr lang="en-US" sz="3200" spc="30" dirty="0" smtClean="0">
                <a:latin typeface="Arial"/>
                <a:cs typeface="Arial"/>
              </a:rPr>
              <a:t>for </a:t>
            </a:r>
            <a:r>
              <a:rPr lang="en-US" sz="3200" spc="5" dirty="0" smtClean="0">
                <a:latin typeface="Arial"/>
                <a:cs typeface="Arial"/>
              </a:rPr>
              <a:t>certain </a:t>
            </a:r>
            <a:r>
              <a:rPr lang="en-US" sz="3200" spc="30" dirty="0" smtClean="0">
                <a:latin typeface="Arial"/>
                <a:cs typeface="Arial"/>
              </a:rPr>
              <a:t>forms </a:t>
            </a:r>
            <a:r>
              <a:rPr lang="en-US" sz="3200" spc="45" dirty="0" smtClean="0">
                <a:latin typeface="Arial"/>
                <a:cs typeface="Arial"/>
              </a:rPr>
              <a:t>of </a:t>
            </a:r>
            <a:r>
              <a:rPr lang="en-US" sz="3200" spc="15" dirty="0" smtClean="0">
                <a:latin typeface="Arial"/>
                <a:cs typeface="Arial"/>
              </a:rPr>
              <a:t>intermittent </a:t>
            </a:r>
            <a:r>
              <a:rPr lang="en-US" sz="3200" spc="-15" dirty="0" smtClean="0">
                <a:latin typeface="Arial"/>
                <a:cs typeface="Arial"/>
              </a:rPr>
              <a:t>fever, </a:t>
            </a:r>
            <a:r>
              <a:rPr lang="en-US" sz="3200" spc="-20" dirty="0" err="1" smtClean="0">
                <a:latin typeface="Arial"/>
                <a:cs typeface="Arial"/>
              </a:rPr>
              <a:t>anæmia</a:t>
            </a:r>
            <a:r>
              <a:rPr lang="en-US" sz="3200" spc="-20" dirty="0" smtClean="0">
                <a:latin typeface="Arial"/>
                <a:cs typeface="Arial"/>
              </a:rPr>
              <a:t>, </a:t>
            </a:r>
            <a:r>
              <a:rPr lang="en-US" sz="3200" dirty="0" err="1" smtClean="0">
                <a:latin typeface="Arial"/>
                <a:cs typeface="Arial"/>
              </a:rPr>
              <a:t>chlorosis</a:t>
            </a:r>
            <a:r>
              <a:rPr lang="en-US" sz="3200" dirty="0" smtClean="0">
                <a:latin typeface="Arial"/>
                <a:cs typeface="Arial"/>
              </a:rPr>
              <a:t>, </a:t>
            </a:r>
            <a:r>
              <a:rPr lang="en-US" sz="3200" spc="-5" dirty="0" smtClean="0">
                <a:latin typeface="Arial"/>
                <a:cs typeface="Arial"/>
              </a:rPr>
              <a:t>many  </a:t>
            </a:r>
            <a:r>
              <a:rPr lang="en-US" sz="3200" spc="5" dirty="0" smtClean="0">
                <a:latin typeface="Arial"/>
                <a:cs typeface="Arial"/>
              </a:rPr>
              <a:t>disturbances</a:t>
            </a:r>
            <a:r>
              <a:rPr lang="en-US" sz="3200" spc="-25" dirty="0" smtClean="0">
                <a:latin typeface="Arial"/>
                <a:cs typeface="Arial"/>
              </a:rPr>
              <a:t> </a:t>
            </a:r>
            <a:r>
              <a:rPr lang="en-US" sz="3200" spc="40" dirty="0" smtClean="0">
                <a:latin typeface="Arial"/>
                <a:cs typeface="Arial"/>
              </a:rPr>
              <a:t>of</a:t>
            </a:r>
            <a:r>
              <a:rPr lang="en-US" sz="3200" spc="-25" dirty="0" smtClean="0">
                <a:latin typeface="Arial"/>
                <a:cs typeface="Arial"/>
              </a:rPr>
              <a:t> </a:t>
            </a:r>
            <a:r>
              <a:rPr lang="en-US" sz="3200" spc="5" dirty="0" smtClean="0">
                <a:latin typeface="Arial"/>
                <a:cs typeface="Arial"/>
              </a:rPr>
              <a:t>the</a:t>
            </a:r>
            <a:r>
              <a:rPr lang="en-US" sz="3200" spc="-20" dirty="0" smtClean="0">
                <a:latin typeface="Arial"/>
                <a:cs typeface="Arial"/>
              </a:rPr>
              <a:t> </a:t>
            </a:r>
            <a:r>
              <a:rPr lang="en-US" sz="3200" dirty="0" smtClean="0">
                <a:latin typeface="Arial"/>
                <a:cs typeface="Arial"/>
              </a:rPr>
              <a:t>alimentary</a:t>
            </a:r>
            <a:r>
              <a:rPr lang="en-US" sz="3200" spc="-30" dirty="0" smtClean="0">
                <a:latin typeface="Arial"/>
                <a:cs typeface="Arial"/>
              </a:rPr>
              <a:t> </a:t>
            </a:r>
            <a:r>
              <a:rPr lang="en-US" sz="3200" spc="20" dirty="0" smtClean="0">
                <a:latin typeface="Arial"/>
                <a:cs typeface="Arial"/>
              </a:rPr>
              <a:t>tract</a:t>
            </a:r>
            <a:r>
              <a:rPr lang="en-US" sz="3200" spc="-25" dirty="0" smtClean="0">
                <a:latin typeface="Arial"/>
                <a:cs typeface="Arial"/>
              </a:rPr>
              <a:t> </a:t>
            </a:r>
            <a:r>
              <a:rPr lang="en-US" sz="3200" spc="-10" dirty="0" smtClean="0">
                <a:latin typeface="Arial"/>
                <a:cs typeface="Arial"/>
              </a:rPr>
              <a:t>and</a:t>
            </a:r>
            <a:r>
              <a:rPr lang="en-US" sz="3200" spc="-30" dirty="0" smtClean="0">
                <a:latin typeface="Arial"/>
                <a:cs typeface="Arial"/>
              </a:rPr>
              <a:t> </a:t>
            </a:r>
            <a:r>
              <a:rPr lang="en-US" sz="3200" dirty="0" smtClean="0">
                <a:latin typeface="Arial"/>
                <a:cs typeface="Arial"/>
              </a:rPr>
              <a:t>skin.</a:t>
            </a:r>
            <a:r>
              <a:rPr lang="en-US" sz="3200" spc="-30" dirty="0" smtClean="0">
                <a:latin typeface="Arial"/>
                <a:cs typeface="Arial"/>
              </a:rPr>
              <a:t> </a:t>
            </a:r>
            <a:r>
              <a:rPr lang="en-US" sz="3200" spc="-25" dirty="0" smtClean="0">
                <a:latin typeface="Arial"/>
                <a:cs typeface="Arial"/>
              </a:rPr>
              <a:t>Great </a:t>
            </a:r>
            <a:r>
              <a:rPr lang="en-US" sz="3200" spc="-5" dirty="0" smtClean="0">
                <a:latin typeface="Arial"/>
                <a:cs typeface="Arial"/>
              </a:rPr>
              <a:t>debility;</a:t>
            </a:r>
            <a:r>
              <a:rPr lang="en-US" sz="3200" spc="-20" dirty="0" smtClean="0">
                <a:latin typeface="Arial"/>
                <a:cs typeface="Arial"/>
              </a:rPr>
              <a:t> </a:t>
            </a:r>
            <a:r>
              <a:rPr lang="en-US" sz="3200" spc="30" dirty="0" smtClean="0">
                <a:latin typeface="Arial"/>
                <a:cs typeface="Arial"/>
              </a:rPr>
              <a:t>most</a:t>
            </a:r>
            <a:r>
              <a:rPr lang="en-US" sz="3200" spc="-25" dirty="0" smtClean="0">
                <a:latin typeface="Arial"/>
                <a:cs typeface="Arial"/>
              </a:rPr>
              <a:t> </a:t>
            </a:r>
            <a:r>
              <a:rPr lang="en-US" sz="3200" spc="-5" dirty="0" smtClean="0">
                <a:latin typeface="Arial"/>
                <a:cs typeface="Arial"/>
              </a:rPr>
              <a:t>weakness</a:t>
            </a:r>
            <a:r>
              <a:rPr lang="en-US" sz="3200" spc="-20" dirty="0" smtClean="0">
                <a:latin typeface="Arial"/>
                <a:cs typeface="Arial"/>
              </a:rPr>
              <a:t> </a:t>
            </a:r>
            <a:r>
              <a:rPr lang="en-US" sz="3200" spc="25" dirty="0" smtClean="0">
                <a:latin typeface="Arial"/>
                <a:cs typeface="Arial"/>
              </a:rPr>
              <a:t>felt</a:t>
            </a:r>
            <a:r>
              <a:rPr lang="en-US" sz="3200" spc="-20" dirty="0" smtClean="0">
                <a:latin typeface="Arial"/>
                <a:cs typeface="Arial"/>
              </a:rPr>
              <a:t> </a:t>
            </a:r>
            <a:r>
              <a:rPr lang="en-US" sz="3200" dirty="0" smtClean="0">
                <a:latin typeface="Arial"/>
                <a:cs typeface="Arial"/>
              </a:rPr>
              <a:t>in</a:t>
            </a:r>
            <a:r>
              <a:rPr lang="en-US" sz="3200" spc="-30" dirty="0" smtClean="0">
                <a:latin typeface="Arial"/>
                <a:cs typeface="Arial"/>
              </a:rPr>
              <a:t> </a:t>
            </a:r>
            <a:r>
              <a:rPr lang="en-US" sz="3200" spc="5" dirty="0" smtClean="0">
                <a:latin typeface="Arial"/>
                <a:cs typeface="Arial"/>
              </a:rPr>
              <a:t>the</a:t>
            </a:r>
            <a:r>
              <a:rPr lang="en-US" sz="3200" spc="-25" dirty="0" smtClean="0">
                <a:latin typeface="Arial"/>
                <a:cs typeface="Arial"/>
              </a:rPr>
              <a:t> </a:t>
            </a:r>
            <a:r>
              <a:rPr lang="en-US" sz="3200" spc="10" dirty="0" smtClean="0">
                <a:latin typeface="Arial"/>
                <a:cs typeface="Arial"/>
              </a:rPr>
              <a:t>morning  </a:t>
            </a:r>
            <a:r>
              <a:rPr lang="en-US" sz="3200" spc="5" dirty="0" smtClean="0">
                <a:latin typeface="Arial"/>
                <a:cs typeface="Arial"/>
              </a:rPr>
              <a:t>in </a:t>
            </a:r>
            <a:r>
              <a:rPr lang="en-US" sz="3200" spc="-15" dirty="0" smtClean="0">
                <a:latin typeface="Arial"/>
                <a:cs typeface="Arial"/>
              </a:rPr>
              <a:t>bed. </a:t>
            </a:r>
            <a:r>
              <a:rPr lang="en-US" sz="3200" spc="-10" dirty="0" smtClean="0">
                <a:latin typeface="Arial"/>
                <a:cs typeface="Arial"/>
              </a:rPr>
              <a:t>Coldness. </a:t>
            </a:r>
            <a:r>
              <a:rPr lang="en-US" sz="3200" dirty="0" smtClean="0">
                <a:latin typeface="Arial"/>
                <a:cs typeface="Arial"/>
              </a:rPr>
              <a:t>Emaciation </a:t>
            </a:r>
            <a:r>
              <a:rPr lang="en-US" sz="3200" spc="30" dirty="0" smtClean="0">
                <a:latin typeface="Arial"/>
                <a:cs typeface="Arial"/>
              </a:rPr>
              <a:t>most </a:t>
            </a:r>
            <a:r>
              <a:rPr lang="en-US" sz="3200" dirty="0" smtClean="0">
                <a:latin typeface="Arial"/>
                <a:cs typeface="Arial"/>
              </a:rPr>
              <a:t>notable </a:t>
            </a:r>
            <a:r>
              <a:rPr lang="en-US" sz="3200" spc="5" dirty="0" smtClean="0">
                <a:latin typeface="Arial"/>
                <a:cs typeface="Arial"/>
              </a:rPr>
              <a:t>in </a:t>
            </a:r>
            <a:r>
              <a:rPr lang="en-US" sz="3200" spc="-10" dirty="0" smtClean="0">
                <a:latin typeface="Arial"/>
                <a:cs typeface="Arial"/>
              </a:rPr>
              <a:t>neck. </a:t>
            </a:r>
            <a:r>
              <a:rPr lang="en-US" sz="3200" spc="-25" dirty="0" smtClean="0">
                <a:latin typeface="Arial"/>
                <a:cs typeface="Arial"/>
              </a:rPr>
              <a:t>Great </a:t>
            </a:r>
            <a:r>
              <a:rPr lang="en-US" sz="3200" spc="10" dirty="0" smtClean="0">
                <a:latin typeface="Arial"/>
                <a:cs typeface="Arial"/>
              </a:rPr>
              <a:t>liability </a:t>
            </a:r>
            <a:r>
              <a:rPr lang="en-US" sz="3200" spc="35" dirty="0" smtClean="0">
                <a:latin typeface="Arial"/>
                <a:cs typeface="Arial"/>
              </a:rPr>
              <a:t>to </a:t>
            </a:r>
            <a:r>
              <a:rPr lang="en-US" sz="3200" spc="5" dirty="0" smtClean="0">
                <a:latin typeface="Arial"/>
                <a:cs typeface="Arial"/>
              </a:rPr>
              <a:t>take cold. </a:t>
            </a:r>
            <a:r>
              <a:rPr lang="en-US" sz="3200" spc="-35" dirty="0" smtClean="0">
                <a:latin typeface="Arial"/>
                <a:cs typeface="Arial"/>
              </a:rPr>
              <a:t>Dry </a:t>
            </a:r>
            <a:r>
              <a:rPr lang="en-US" sz="3200" spc="10" dirty="0" smtClean="0">
                <a:latin typeface="Arial"/>
                <a:cs typeface="Arial"/>
              </a:rPr>
              <a:t>mucous  </a:t>
            </a:r>
            <a:r>
              <a:rPr lang="en-US" sz="3200" dirty="0" smtClean="0">
                <a:latin typeface="Arial"/>
                <a:cs typeface="Arial"/>
              </a:rPr>
              <a:t>membranes.</a:t>
            </a:r>
            <a:r>
              <a:rPr lang="en-US" sz="3200" spc="-40" dirty="0" smtClean="0">
                <a:latin typeface="Arial"/>
                <a:cs typeface="Arial"/>
              </a:rPr>
              <a:t> </a:t>
            </a:r>
            <a:r>
              <a:rPr lang="en-US" sz="3200" spc="5" dirty="0" smtClean="0">
                <a:latin typeface="Arial"/>
                <a:cs typeface="Arial"/>
              </a:rPr>
              <a:t>Constrictive</a:t>
            </a:r>
            <a:r>
              <a:rPr lang="en-US" sz="3200" spc="-35" dirty="0" smtClean="0">
                <a:latin typeface="Arial"/>
                <a:cs typeface="Arial"/>
              </a:rPr>
              <a:t> </a:t>
            </a:r>
            <a:r>
              <a:rPr lang="en-US" sz="3200" spc="5" dirty="0" smtClean="0">
                <a:latin typeface="Arial"/>
                <a:cs typeface="Arial"/>
              </a:rPr>
              <a:t>sensation</a:t>
            </a:r>
            <a:r>
              <a:rPr lang="en-US" sz="3200" spc="-30" dirty="0" smtClean="0">
                <a:latin typeface="Arial"/>
                <a:cs typeface="Arial"/>
              </a:rPr>
              <a:t> </a:t>
            </a:r>
            <a:r>
              <a:rPr lang="en-US" sz="3200" spc="10" dirty="0" smtClean="0">
                <a:latin typeface="Arial"/>
                <a:cs typeface="Arial"/>
              </a:rPr>
              <a:t>throughout</a:t>
            </a:r>
            <a:r>
              <a:rPr lang="en-US" sz="3200" spc="-35" dirty="0" smtClean="0">
                <a:latin typeface="Arial"/>
                <a:cs typeface="Arial"/>
              </a:rPr>
              <a:t> </a:t>
            </a:r>
            <a:r>
              <a:rPr lang="en-US" sz="3200" spc="5" dirty="0" smtClean="0">
                <a:latin typeface="Arial"/>
                <a:cs typeface="Arial"/>
              </a:rPr>
              <a:t>the</a:t>
            </a:r>
            <a:r>
              <a:rPr lang="en-US" sz="3200" spc="-30" dirty="0" smtClean="0">
                <a:latin typeface="Arial"/>
                <a:cs typeface="Arial"/>
              </a:rPr>
              <a:t> </a:t>
            </a:r>
            <a:r>
              <a:rPr lang="en-US" sz="3200" spc="-10" dirty="0" smtClean="0">
                <a:latin typeface="Arial"/>
                <a:cs typeface="Arial"/>
              </a:rPr>
              <a:t>body.</a:t>
            </a:r>
            <a:r>
              <a:rPr lang="en-US" sz="3200" spc="-40" dirty="0" smtClean="0">
                <a:latin typeface="Arial"/>
                <a:cs typeface="Arial"/>
              </a:rPr>
              <a:t> </a:t>
            </a:r>
            <a:r>
              <a:rPr lang="en-US" sz="3200" spc="-20" dirty="0" smtClean="0">
                <a:latin typeface="Arial"/>
                <a:cs typeface="Arial"/>
              </a:rPr>
              <a:t>Great</a:t>
            </a:r>
            <a:r>
              <a:rPr lang="en-US" sz="3200" spc="-30" dirty="0" smtClean="0">
                <a:latin typeface="Arial"/>
                <a:cs typeface="Arial"/>
              </a:rPr>
              <a:t> </a:t>
            </a:r>
            <a:r>
              <a:rPr lang="en-US" sz="3200" spc="-5" dirty="0" smtClean="0">
                <a:latin typeface="Arial"/>
                <a:cs typeface="Arial"/>
              </a:rPr>
              <a:t>weakness</a:t>
            </a:r>
            <a:r>
              <a:rPr lang="en-US" sz="3200" spc="-30" dirty="0" smtClean="0">
                <a:latin typeface="Arial"/>
                <a:cs typeface="Arial"/>
              </a:rPr>
              <a:t> </a:t>
            </a:r>
            <a:r>
              <a:rPr lang="en-US" sz="3200" spc="-10" dirty="0" smtClean="0">
                <a:latin typeface="Arial"/>
                <a:cs typeface="Arial"/>
              </a:rPr>
              <a:t>and</a:t>
            </a:r>
            <a:r>
              <a:rPr lang="en-US" sz="3200" spc="-35" dirty="0" smtClean="0">
                <a:latin typeface="Arial"/>
                <a:cs typeface="Arial"/>
              </a:rPr>
              <a:t> </a:t>
            </a:r>
            <a:r>
              <a:rPr lang="en-US" sz="3200" spc="-5" dirty="0" smtClean="0">
                <a:latin typeface="Arial"/>
                <a:cs typeface="Arial"/>
              </a:rPr>
              <a:t>weariness.</a:t>
            </a:r>
            <a:r>
              <a:rPr lang="en-US" sz="3200" dirty="0" smtClean="0">
                <a:latin typeface="Arial"/>
                <a:cs typeface="Arial"/>
              </a:rPr>
              <a:t/>
            </a:r>
            <a:br>
              <a:rPr lang="en-US" sz="3200" dirty="0" smtClean="0">
                <a:latin typeface="Arial"/>
                <a:cs typeface="Arial"/>
              </a:rPr>
            </a:br>
            <a:r>
              <a:rPr lang="en-US" sz="3200" spc="-10" dirty="0" smtClean="0">
                <a:latin typeface="Arial"/>
                <a:cs typeface="Arial"/>
              </a:rPr>
              <a:t>Oversensitive</a:t>
            </a:r>
            <a:r>
              <a:rPr lang="en-US" sz="3200" spc="-35" dirty="0" smtClean="0">
                <a:latin typeface="Arial"/>
                <a:cs typeface="Arial"/>
              </a:rPr>
              <a:t> </a:t>
            </a:r>
            <a:r>
              <a:rPr lang="en-US" sz="3200" spc="35" dirty="0" smtClean="0">
                <a:latin typeface="Arial"/>
                <a:cs typeface="Arial"/>
              </a:rPr>
              <a:t>to</a:t>
            </a:r>
            <a:r>
              <a:rPr lang="en-US" sz="3200" spc="-30" dirty="0" smtClean="0">
                <a:latin typeface="Arial"/>
                <a:cs typeface="Arial"/>
              </a:rPr>
              <a:t> </a:t>
            </a:r>
            <a:r>
              <a:rPr lang="en-US" sz="3200" spc="5" dirty="0" smtClean="0">
                <a:latin typeface="Arial"/>
                <a:cs typeface="Arial"/>
              </a:rPr>
              <a:t>all</a:t>
            </a:r>
            <a:r>
              <a:rPr lang="en-US" sz="3200" spc="-30" dirty="0" smtClean="0">
                <a:latin typeface="Arial"/>
                <a:cs typeface="Arial"/>
              </a:rPr>
              <a:t> </a:t>
            </a:r>
            <a:r>
              <a:rPr lang="en-US" sz="3200" spc="20" dirty="0" smtClean="0">
                <a:latin typeface="Arial"/>
                <a:cs typeface="Arial"/>
              </a:rPr>
              <a:t>sorts</a:t>
            </a:r>
            <a:r>
              <a:rPr lang="en-US" sz="3200" spc="-25" dirty="0" smtClean="0">
                <a:latin typeface="Arial"/>
                <a:cs typeface="Arial"/>
              </a:rPr>
              <a:t> </a:t>
            </a:r>
            <a:r>
              <a:rPr lang="en-US" sz="3200" spc="45" dirty="0" smtClean="0">
                <a:latin typeface="Arial"/>
                <a:cs typeface="Arial"/>
              </a:rPr>
              <a:t>of</a:t>
            </a:r>
            <a:r>
              <a:rPr lang="en-US" sz="3200" spc="-25" dirty="0" smtClean="0">
                <a:latin typeface="Arial"/>
                <a:cs typeface="Arial"/>
              </a:rPr>
              <a:t> </a:t>
            </a:r>
            <a:r>
              <a:rPr lang="en-US" sz="3200" dirty="0" smtClean="0">
                <a:latin typeface="Arial"/>
                <a:cs typeface="Arial"/>
              </a:rPr>
              <a:t>influences.</a:t>
            </a:r>
            <a:r>
              <a:rPr lang="en-US" sz="3200" spc="-30" dirty="0" smtClean="0">
                <a:latin typeface="Arial"/>
                <a:cs typeface="Arial"/>
              </a:rPr>
              <a:t> </a:t>
            </a:r>
            <a:r>
              <a:rPr lang="en-US" sz="3200" dirty="0" smtClean="0">
                <a:latin typeface="Arial"/>
                <a:cs typeface="Arial"/>
              </a:rPr>
              <a:t>Hyperthyroidism.</a:t>
            </a:r>
            <a:r>
              <a:rPr lang="en-US" sz="3200" spc="-35" dirty="0" smtClean="0">
                <a:latin typeface="Arial"/>
                <a:cs typeface="Arial"/>
              </a:rPr>
              <a:t> </a:t>
            </a:r>
            <a:r>
              <a:rPr lang="en-US" sz="3200" spc="-10" dirty="0" err="1" smtClean="0">
                <a:latin typeface="Arial"/>
                <a:cs typeface="Arial"/>
              </a:rPr>
              <a:t>Goitre</a:t>
            </a:r>
            <a:r>
              <a:rPr lang="en-US" sz="3200" spc="-10" dirty="0" smtClean="0">
                <a:latin typeface="Arial"/>
                <a:cs typeface="Arial"/>
              </a:rPr>
              <a:t>.</a:t>
            </a:r>
            <a:r>
              <a:rPr lang="en-US" sz="3200" spc="-35" dirty="0" smtClean="0">
                <a:latin typeface="Arial"/>
                <a:cs typeface="Arial"/>
              </a:rPr>
              <a:t> </a:t>
            </a:r>
            <a:r>
              <a:rPr lang="en-US" sz="3200" dirty="0" smtClean="0">
                <a:latin typeface="Arial"/>
                <a:cs typeface="Arial"/>
              </a:rPr>
              <a:t>Addison's</a:t>
            </a:r>
            <a:r>
              <a:rPr lang="en-US" sz="3200" spc="-20" dirty="0" smtClean="0">
                <a:latin typeface="Arial"/>
                <a:cs typeface="Arial"/>
              </a:rPr>
              <a:t> </a:t>
            </a:r>
            <a:r>
              <a:rPr lang="en-US" sz="3200" spc="-5" dirty="0" smtClean="0">
                <a:latin typeface="Arial"/>
                <a:cs typeface="Arial"/>
              </a:rPr>
              <a:t>disease.</a:t>
            </a:r>
            <a:r>
              <a:rPr lang="en-US" sz="3200" spc="-40" dirty="0" smtClean="0">
                <a:latin typeface="Arial"/>
                <a:cs typeface="Arial"/>
              </a:rPr>
              <a:t> </a:t>
            </a:r>
            <a:r>
              <a:rPr lang="en-US" sz="3200" spc="-10" dirty="0" smtClean="0">
                <a:latin typeface="Arial"/>
                <a:cs typeface="Arial"/>
              </a:rPr>
              <a:t>Diabetes.</a:t>
            </a:r>
            <a:endParaRPr lang="en-US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4572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6600" b="1" spc="1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Mind:</a:t>
            </a:r>
            <a:endParaRPr lang="en-US" sz="66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304800" y="1676400"/>
            <a:ext cx="8610600" cy="4525963"/>
          </a:xfrm>
        </p:spPr>
        <p:txBody>
          <a:bodyPr>
            <a:noAutofit/>
          </a:bodyPr>
          <a:lstStyle/>
          <a:p>
            <a:pPr marL="12700" marR="5080">
              <a:lnSpc>
                <a:spcPct val="117000"/>
              </a:lnSpc>
              <a:spcBef>
                <a:spcPts val="1000"/>
              </a:spcBef>
            </a:pPr>
            <a:r>
              <a:rPr lang="en-US" sz="3600" spc="-5" dirty="0" smtClean="0">
                <a:latin typeface="Arial"/>
                <a:cs typeface="Arial"/>
              </a:rPr>
              <a:t>Psychic causes </a:t>
            </a:r>
            <a:r>
              <a:rPr lang="en-US" sz="3600" spc="40" dirty="0" smtClean="0">
                <a:latin typeface="Arial"/>
                <a:cs typeface="Arial"/>
              </a:rPr>
              <a:t>of </a:t>
            </a:r>
            <a:r>
              <a:rPr lang="en-US" sz="3600" spc="-15" dirty="0" smtClean="0">
                <a:latin typeface="Arial"/>
                <a:cs typeface="Arial"/>
              </a:rPr>
              <a:t>disease; </a:t>
            </a:r>
            <a:r>
              <a:rPr lang="en-US" sz="3600" spc="15" dirty="0" smtClean="0">
                <a:latin typeface="Arial"/>
                <a:cs typeface="Arial"/>
              </a:rPr>
              <a:t>ill </a:t>
            </a:r>
            <a:r>
              <a:rPr lang="en-US" sz="3600" spc="25" dirty="0" smtClean="0">
                <a:latin typeface="Arial"/>
                <a:cs typeface="Arial"/>
              </a:rPr>
              <a:t>effects </a:t>
            </a:r>
            <a:r>
              <a:rPr lang="en-US" sz="3600" spc="40" dirty="0" smtClean="0">
                <a:latin typeface="Arial"/>
                <a:cs typeface="Arial"/>
              </a:rPr>
              <a:t>of </a:t>
            </a:r>
            <a:r>
              <a:rPr lang="en-US" sz="3600" spc="-5" dirty="0" smtClean="0">
                <a:latin typeface="Arial"/>
                <a:cs typeface="Arial"/>
              </a:rPr>
              <a:t>grief, </a:t>
            </a:r>
            <a:r>
              <a:rPr lang="en-US" sz="3600" spc="5" dirty="0" smtClean="0">
                <a:latin typeface="Arial"/>
                <a:cs typeface="Arial"/>
              </a:rPr>
              <a:t>fright, </a:t>
            </a:r>
            <a:r>
              <a:rPr lang="en-US" sz="3600" spc="-25" dirty="0" smtClean="0">
                <a:latin typeface="Arial"/>
                <a:cs typeface="Arial"/>
              </a:rPr>
              <a:t>anger, </a:t>
            </a:r>
            <a:r>
              <a:rPr lang="en-US" sz="3600" spc="5" dirty="0" smtClean="0">
                <a:latin typeface="Arial"/>
                <a:cs typeface="Arial"/>
              </a:rPr>
              <a:t>etc. </a:t>
            </a:r>
            <a:r>
              <a:rPr lang="en-US" sz="3600" spc="-25" dirty="0" smtClean="0">
                <a:latin typeface="Arial"/>
                <a:cs typeface="Arial"/>
              </a:rPr>
              <a:t>Depressed, </a:t>
            </a:r>
            <a:r>
              <a:rPr lang="en-US" sz="3600" spc="5" dirty="0" smtClean="0">
                <a:latin typeface="Arial"/>
                <a:cs typeface="Arial"/>
              </a:rPr>
              <a:t>particularly </a:t>
            </a:r>
            <a:r>
              <a:rPr lang="en-US" sz="3600" dirty="0" smtClean="0">
                <a:latin typeface="Arial"/>
                <a:cs typeface="Arial"/>
              </a:rPr>
              <a:t>in  </a:t>
            </a:r>
            <a:r>
              <a:rPr lang="en-US" sz="3600" spc="5" dirty="0" smtClean="0">
                <a:latin typeface="Arial"/>
                <a:cs typeface="Arial"/>
              </a:rPr>
              <a:t>chronic</a:t>
            </a:r>
            <a:r>
              <a:rPr lang="en-US" sz="3600" spc="-35" dirty="0" smtClean="0">
                <a:latin typeface="Arial"/>
                <a:cs typeface="Arial"/>
              </a:rPr>
              <a:t> </a:t>
            </a:r>
            <a:r>
              <a:rPr lang="en-US" sz="3600" spc="-5" dirty="0" smtClean="0">
                <a:latin typeface="Arial"/>
                <a:cs typeface="Arial"/>
              </a:rPr>
              <a:t>diseases.</a:t>
            </a:r>
            <a:r>
              <a:rPr lang="en-US" sz="3600" spc="-25" dirty="0" smtClean="0">
                <a:latin typeface="Arial"/>
                <a:cs typeface="Arial"/>
              </a:rPr>
              <a:t> </a:t>
            </a:r>
            <a:r>
              <a:rPr lang="en-US" sz="3600" dirty="0" smtClean="0">
                <a:latin typeface="Arial"/>
                <a:cs typeface="Arial"/>
              </a:rPr>
              <a:t>Consolation</a:t>
            </a:r>
            <a:r>
              <a:rPr lang="en-US" sz="3600" spc="-25" dirty="0" smtClean="0">
                <a:latin typeface="Arial"/>
                <a:cs typeface="Arial"/>
              </a:rPr>
              <a:t> </a:t>
            </a:r>
            <a:r>
              <a:rPr lang="en-US" sz="3600" spc="-5" dirty="0" smtClean="0">
                <a:latin typeface="Arial"/>
                <a:cs typeface="Arial"/>
              </a:rPr>
              <a:t>aggravates.</a:t>
            </a:r>
            <a:r>
              <a:rPr lang="en-US" sz="3600" spc="-30" dirty="0" smtClean="0">
                <a:latin typeface="Arial"/>
                <a:cs typeface="Arial"/>
              </a:rPr>
              <a:t> </a:t>
            </a:r>
            <a:r>
              <a:rPr lang="en-US" sz="3600" spc="-5" dirty="0" smtClean="0">
                <a:latin typeface="Arial"/>
                <a:cs typeface="Arial"/>
              </a:rPr>
              <a:t>Irritable;</a:t>
            </a:r>
            <a:r>
              <a:rPr lang="en-US" sz="3600" spc="-25" dirty="0" smtClean="0">
                <a:latin typeface="Arial"/>
                <a:cs typeface="Arial"/>
              </a:rPr>
              <a:t> </a:t>
            </a:r>
            <a:r>
              <a:rPr lang="en-US" sz="3600" spc="10" dirty="0" smtClean="0">
                <a:latin typeface="Arial"/>
                <a:cs typeface="Arial"/>
              </a:rPr>
              <a:t>gets</a:t>
            </a:r>
            <a:r>
              <a:rPr lang="en-US" sz="3600" spc="-20" dirty="0" smtClean="0">
                <a:latin typeface="Arial"/>
                <a:cs typeface="Arial"/>
              </a:rPr>
              <a:t> </a:t>
            </a:r>
            <a:r>
              <a:rPr lang="en-US" sz="3600" spc="15" dirty="0" smtClean="0">
                <a:latin typeface="Arial"/>
                <a:cs typeface="Arial"/>
              </a:rPr>
              <a:t>into</a:t>
            </a:r>
            <a:r>
              <a:rPr lang="en-US" sz="3600" spc="-20" dirty="0" smtClean="0">
                <a:latin typeface="Arial"/>
                <a:cs typeface="Arial"/>
              </a:rPr>
              <a:t> </a:t>
            </a:r>
            <a:r>
              <a:rPr lang="en-US" sz="3600" spc="-15" dirty="0" smtClean="0">
                <a:latin typeface="Arial"/>
                <a:cs typeface="Arial"/>
              </a:rPr>
              <a:t>a</a:t>
            </a:r>
            <a:r>
              <a:rPr lang="en-US" sz="3600" spc="-25" dirty="0" smtClean="0">
                <a:latin typeface="Arial"/>
                <a:cs typeface="Arial"/>
              </a:rPr>
              <a:t> </a:t>
            </a:r>
            <a:r>
              <a:rPr lang="en-US" sz="3600" spc="5" dirty="0" smtClean="0">
                <a:latin typeface="Arial"/>
                <a:cs typeface="Arial"/>
              </a:rPr>
              <a:t>passion</a:t>
            </a:r>
            <a:r>
              <a:rPr lang="en-US" sz="3600" spc="-25" dirty="0" smtClean="0">
                <a:latin typeface="Arial"/>
                <a:cs typeface="Arial"/>
              </a:rPr>
              <a:t> </a:t>
            </a:r>
            <a:r>
              <a:rPr lang="en-US" sz="3600" spc="5" dirty="0" smtClean="0">
                <a:latin typeface="Arial"/>
                <a:cs typeface="Arial"/>
              </a:rPr>
              <a:t>about</a:t>
            </a:r>
            <a:r>
              <a:rPr lang="en-US" sz="3600" spc="-20" dirty="0" smtClean="0">
                <a:latin typeface="Arial"/>
                <a:cs typeface="Arial"/>
              </a:rPr>
              <a:t> </a:t>
            </a:r>
            <a:r>
              <a:rPr lang="en-US" sz="3600" spc="15" dirty="0" smtClean="0">
                <a:latin typeface="Arial"/>
                <a:cs typeface="Arial"/>
              </a:rPr>
              <a:t>trifles.</a:t>
            </a:r>
            <a:r>
              <a:rPr lang="en-US" sz="3600" spc="-30" dirty="0" smtClean="0">
                <a:latin typeface="Arial"/>
                <a:cs typeface="Arial"/>
              </a:rPr>
              <a:t> </a:t>
            </a:r>
            <a:r>
              <a:rPr lang="en-US" sz="3600" spc="-10" dirty="0" smtClean="0">
                <a:latin typeface="Arial"/>
                <a:cs typeface="Arial"/>
              </a:rPr>
              <a:t>Awkward,  </a:t>
            </a:r>
            <a:r>
              <a:rPr lang="en-US" sz="3600" spc="-5" dirty="0" smtClean="0">
                <a:latin typeface="Arial"/>
                <a:cs typeface="Arial"/>
              </a:rPr>
              <a:t>hasty.</a:t>
            </a:r>
            <a:r>
              <a:rPr lang="en-US" sz="3600" spc="-40" dirty="0" smtClean="0">
                <a:latin typeface="Arial"/>
                <a:cs typeface="Arial"/>
              </a:rPr>
              <a:t> </a:t>
            </a:r>
            <a:r>
              <a:rPr lang="en-US" sz="3600" spc="-5" dirty="0" smtClean="0">
                <a:latin typeface="Arial"/>
                <a:cs typeface="Arial"/>
              </a:rPr>
              <a:t>Wants</a:t>
            </a:r>
            <a:r>
              <a:rPr lang="en-US" sz="3600" spc="-25" dirty="0" smtClean="0">
                <a:latin typeface="Arial"/>
                <a:cs typeface="Arial"/>
              </a:rPr>
              <a:t> </a:t>
            </a:r>
            <a:r>
              <a:rPr lang="en-US" sz="3600" spc="30" dirty="0" smtClean="0">
                <a:latin typeface="Arial"/>
                <a:cs typeface="Arial"/>
              </a:rPr>
              <a:t>to</a:t>
            </a:r>
            <a:r>
              <a:rPr lang="en-US" sz="3600" spc="-30" dirty="0" smtClean="0">
                <a:latin typeface="Arial"/>
                <a:cs typeface="Arial"/>
              </a:rPr>
              <a:t> </a:t>
            </a:r>
            <a:r>
              <a:rPr lang="en-US" sz="3600" spc="-15" dirty="0" smtClean="0">
                <a:latin typeface="Arial"/>
                <a:cs typeface="Arial"/>
              </a:rPr>
              <a:t>be</a:t>
            </a:r>
            <a:r>
              <a:rPr lang="en-US" sz="3600" spc="-30" dirty="0" smtClean="0">
                <a:latin typeface="Arial"/>
                <a:cs typeface="Arial"/>
              </a:rPr>
              <a:t> </a:t>
            </a:r>
            <a:r>
              <a:rPr lang="en-US" sz="3600" spc="-10" dirty="0" smtClean="0">
                <a:latin typeface="Arial"/>
                <a:cs typeface="Arial"/>
              </a:rPr>
              <a:t>alone</a:t>
            </a:r>
            <a:r>
              <a:rPr lang="en-US" sz="3600" spc="-35" dirty="0" smtClean="0">
                <a:latin typeface="Arial"/>
                <a:cs typeface="Arial"/>
              </a:rPr>
              <a:t> </a:t>
            </a:r>
            <a:r>
              <a:rPr lang="en-US" sz="3600" spc="35" dirty="0" smtClean="0">
                <a:latin typeface="Arial"/>
                <a:cs typeface="Arial"/>
              </a:rPr>
              <a:t>to</a:t>
            </a:r>
            <a:r>
              <a:rPr lang="en-US" sz="3600" spc="-35" dirty="0" smtClean="0">
                <a:latin typeface="Arial"/>
                <a:cs typeface="Arial"/>
              </a:rPr>
              <a:t> </a:t>
            </a:r>
            <a:r>
              <a:rPr lang="en-US" sz="3600" spc="-10" dirty="0" smtClean="0">
                <a:latin typeface="Arial"/>
                <a:cs typeface="Arial"/>
              </a:rPr>
              <a:t>cry.</a:t>
            </a:r>
            <a:r>
              <a:rPr lang="en-US" sz="3600" spc="-40" dirty="0" smtClean="0">
                <a:latin typeface="Arial"/>
                <a:cs typeface="Arial"/>
              </a:rPr>
              <a:t> </a:t>
            </a:r>
            <a:r>
              <a:rPr lang="en-US" sz="3600" spc="-10" dirty="0" smtClean="0">
                <a:latin typeface="Arial"/>
                <a:cs typeface="Arial"/>
              </a:rPr>
              <a:t>Tears</a:t>
            </a:r>
            <a:r>
              <a:rPr lang="en-US" sz="3600" spc="-25" dirty="0" smtClean="0">
                <a:latin typeface="Arial"/>
                <a:cs typeface="Arial"/>
              </a:rPr>
              <a:t> </a:t>
            </a:r>
            <a:r>
              <a:rPr lang="en-US" sz="3600" spc="20" dirty="0" smtClean="0">
                <a:latin typeface="Arial"/>
                <a:cs typeface="Arial"/>
              </a:rPr>
              <a:t>with</a:t>
            </a:r>
            <a:r>
              <a:rPr lang="en-US" sz="3600" spc="-35" dirty="0" smtClean="0">
                <a:latin typeface="Arial"/>
                <a:cs typeface="Arial"/>
              </a:rPr>
              <a:t> </a:t>
            </a:r>
            <a:r>
              <a:rPr lang="en-US" sz="3600" spc="-5" dirty="0" smtClean="0">
                <a:latin typeface="Arial"/>
                <a:cs typeface="Arial"/>
              </a:rPr>
              <a:t>laughter.</a:t>
            </a:r>
            <a:endParaRPr lang="en-US" sz="3600" dirty="0" smtClean="0">
              <a:latin typeface="Arial"/>
              <a:cs typeface="Arial"/>
            </a:endParaRPr>
          </a:p>
          <a:p>
            <a:endParaRPr lang="en-US" sz="3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229600" cy="609600"/>
          </a:xfrm>
        </p:spPr>
        <p:txBody>
          <a:bodyPr>
            <a:noAutofit/>
          </a:bodyPr>
          <a:lstStyle/>
          <a:p>
            <a:pPr algn="l"/>
            <a:r>
              <a:rPr lang="en-US" sz="4000" b="1" spc="-15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Head:</a:t>
            </a:r>
            <a:endParaRPr lang="en-US" sz="40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685800"/>
            <a:ext cx="8915400" cy="5867400"/>
          </a:xfrm>
        </p:spPr>
        <p:txBody>
          <a:bodyPr>
            <a:noAutofit/>
          </a:bodyPr>
          <a:lstStyle/>
          <a:p>
            <a:pPr marL="12700" marR="5080">
              <a:lnSpc>
                <a:spcPct val="117000"/>
              </a:lnSpc>
              <a:spcBef>
                <a:spcPts val="1000"/>
              </a:spcBef>
            </a:pPr>
            <a:r>
              <a:rPr lang="en-US" sz="2800" spc="-5" dirty="0" smtClean="0">
                <a:latin typeface="Arial"/>
                <a:cs typeface="Arial"/>
              </a:rPr>
              <a:t>Throbs.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Blinding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15" dirty="0" smtClean="0">
                <a:latin typeface="Arial"/>
                <a:cs typeface="Arial"/>
              </a:rPr>
              <a:t>headache.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Aches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as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45" dirty="0" smtClean="0">
                <a:latin typeface="Arial"/>
                <a:cs typeface="Arial"/>
              </a:rPr>
              <a:t>if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-15" dirty="0" smtClean="0">
                <a:latin typeface="Arial"/>
                <a:cs typeface="Arial"/>
              </a:rPr>
              <a:t>a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thousand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20" dirty="0" smtClean="0">
                <a:latin typeface="Arial"/>
                <a:cs typeface="Arial"/>
              </a:rPr>
              <a:t>little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hammers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were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knocking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on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the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20" dirty="0" smtClean="0">
                <a:latin typeface="Arial"/>
                <a:cs typeface="Arial"/>
              </a:rPr>
              <a:t>brain, </a:t>
            </a:r>
            <a:r>
              <a:rPr lang="en-US" sz="2800" spc="5" dirty="0" smtClean="0">
                <a:latin typeface="Arial"/>
                <a:cs typeface="Arial"/>
              </a:rPr>
              <a:t>in  the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morning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on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15" dirty="0" smtClean="0">
                <a:latin typeface="Arial"/>
                <a:cs typeface="Arial"/>
              </a:rPr>
              <a:t>awakening,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15" dirty="0" smtClean="0">
                <a:latin typeface="Arial"/>
                <a:cs typeface="Arial"/>
              </a:rPr>
              <a:t>after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menstruation,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35" dirty="0" smtClean="0">
                <a:latin typeface="Arial"/>
                <a:cs typeface="Arial"/>
              </a:rPr>
              <a:t>from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sunrise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30" dirty="0" smtClean="0">
                <a:latin typeface="Arial"/>
                <a:cs typeface="Arial"/>
              </a:rPr>
              <a:t>to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sunset.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-20" dirty="0" smtClean="0">
                <a:latin typeface="Arial"/>
                <a:cs typeface="Arial"/>
              </a:rPr>
              <a:t>Feels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25" dirty="0" smtClean="0">
                <a:latin typeface="Arial"/>
                <a:cs typeface="Arial"/>
              </a:rPr>
              <a:t>too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20" dirty="0" smtClean="0">
                <a:latin typeface="Arial"/>
                <a:cs typeface="Arial"/>
              </a:rPr>
              <a:t>large;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cold.</a:t>
            </a:r>
            <a:endParaRPr lang="en-US" sz="2800" dirty="0" smtClean="0">
              <a:latin typeface="Arial"/>
              <a:cs typeface="Arial"/>
            </a:endParaRPr>
          </a:p>
          <a:p>
            <a:pPr marL="12700" marR="24130">
              <a:lnSpc>
                <a:spcPct val="117000"/>
              </a:lnSpc>
            </a:pPr>
            <a:r>
              <a:rPr lang="en-US" sz="2800" dirty="0" err="1" smtClean="0">
                <a:latin typeface="Arial"/>
                <a:cs typeface="Arial"/>
              </a:rPr>
              <a:t>Anæmic</a:t>
            </a:r>
            <a:r>
              <a:rPr lang="en-US" sz="2800" dirty="0" smtClean="0">
                <a:latin typeface="Arial"/>
                <a:cs typeface="Arial"/>
              </a:rPr>
              <a:t> </a:t>
            </a:r>
            <a:r>
              <a:rPr lang="en-US" sz="2800" spc="-15" dirty="0" smtClean="0">
                <a:latin typeface="Arial"/>
                <a:cs typeface="Arial"/>
              </a:rPr>
              <a:t>headache </a:t>
            </a:r>
            <a:r>
              <a:rPr lang="en-US" sz="2800" spc="40" dirty="0" smtClean="0">
                <a:latin typeface="Arial"/>
                <a:cs typeface="Arial"/>
              </a:rPr>
              <a:t>of </a:t>
            </a:r>
            <a:r>
              <a:rPr lang="en-US" sz="2800" spc="-5" dirty="0" smtClean="0">
                <a:latin typeface="Arial"/>
                <a:cs typeface="Arial"/>
              </a:rPr>
              <a:t>school-girls; </a:t>
            </a:r>
            <a:r>
              <a:rPr lang="en-US" sz="2800" spc="-20" dirty="0" smtClean="0">
                <a:latin typeface="Arial"/>
                <a:cs typeface="Arial"/>
              </a:rPr>
              <a:t>nervous, </a:t>
            </a:r>
            <a:r>
              <a:rPr lang="en-US" sz="2800" spc="-10" dirty="0" smtClean="0">
                <a:latin typeface="Arial"/>
                <a:cs typeface="Arial"/>
              </a:rPr>
              <a:t>discouraged, </a:t>
            </a:r>
            <a:r>
              <a:rPr lang="en-US" sz="2800" spc="-5" dirty="0" smtClean="0">
                <a:latin typeface="Arial"/>
                <a:cs typeface="Arial"/>
              </a:rPr>
              <a:t>broken </a:t>
            </a:r>
            <a:r>
              <a:rPr lang="en-US" sz="2800" dirty="0" smtClean="0">
                <a:latin typeface="Arial"/>
                <a:cs typeface="Arial"/>
              </a:rPr>
              <a:t>down. </a:t>
            </a:r>
            <a:r>
              <a:rPr lang="en-US" sz="2800" spc="-10" dirty="0" smtClean="0">
                <a:latin typeface="Arial"/>
                <a:cs typeface="Arial"/>
              </a:rPr>
              <a:t>Chronic </a:t>
            </a:r>
            <a:r>
              <a:rPr lang="en-US" sz="2800" spc="-25" dirty="0" smtClean="0">
                <a:latin typeface="Arial"/>
                <a:cs typeface="Arial"/>
              </a:rPr>
              <a:t>headache, </a:t>
            </a:r>
            <a:r>
              <a:rPr lang="en-US" sz="2800" spc="-5" dirty="0" smtClean="0">
                <a:latin typeface="Arial"/>
                <a:cs typeface="Arial"/>
              </a:rPr>
              <a:t>semi-  </a:t>
            </a:r>
            <a:r>
              <a:rPr lang="en-US" sz="2800" spc="-10" dirty="0" smtClean="0">
                <a:latin typeface="Arial"/>
                <a:cs typeface="Arial"/>
              </a:rPr>
              <a:t>lateral, </a:t>
            </a:r>
            <a:r>
              <a:rPr lang="en-US" sz="2800" spc="-5" dirty="0" smtClean="0">
                <a:latin typeface="Arial"/>
                <a:cs typeface="Arial"/>
              </a:rPr>
              <a:t>congestive, </a:t>
            </a:r>
            <a:r>
              <a:rPr lang="en-US" sz="2800" spc="35" dirty="0" smtClean="0">
                <a:latin typeface="Arial"/>
                <a:cs typeface="Arial"/>
              </a:rPr>
              <a:t>from </a:t>
            </a:r>
            <a:r>
              <a:rPr lang="en-US" sz="2800" dirty="0" smtClean="0">
                <a:latin typeface="Arial"/>
                <a:cs typeface="Arial"/>
              </a:rPr>
              <a:t>sunrise </a:t>
            </a:r>
            <a:r>
              <a:rPr lang="en-US" sz="2800" spc="30" dirty="0" smtClean="0">
                <a:latin typeface="Arial"/>
                <a:cs typeface="Arial"/>
              </a:rPr>
              <a:t>to </a:t>
            </a:r>
            <a:r>
              <a:rPr lang="en-US" sz="2800" spc="-10" dirty="0" smtClean="0">
                <a:latin typeface="Arial"/>
                <a:cs typeface="Arial"/>
              </a:rPr>
              <a:t>sunset, </a:t>
            </a:r>
            <a:r>
              <a:rPr lang="en-US" sz="2800" spc="20" dirty="0" smtClean="0">
                <a:latin typeface="Arial"/>
                <a:cs typeface="Arial"/>
              </a:rPr>
              <a:t>with </a:t>
            </a:r>
            <a:r>
              <a:rPr lang="en-US" sz="2800" spc="-10" dirty="0" smtClean="0">
                <a:latin typeface="Arial"/>
                <a:cs typeface="Arial"/>
              </a:rPr>
              <a:t>pale face, </a:t>
            </a:r>
            <a:r>
              <a:rPr lang="en-US" sz="2800" spc="-25" dirty="0" smtClean="0">
                <a:latin typeface="Arial"/>
                <a:cs typeface="Arial"/>
              </a:rPr>
              <a:t>nausea, </a:t>
            </a:r>
            <a:r>
              <a:rPr lang="en-US" sz="2800" spc="5" dirty="0" smtClean="0">
                <a:latin typeface="Arial"/>
                <a:cs typeface="Arial"/>
              </a:rPr>
              <a:t>vomiting; </a:t>
            </a:r>
            <a:r>
              <a:rPr lang="en-US" sz="2800" spc="-5" dirty="0" smtClean="0">
                <a:latin typeface="Arial"/>
                <a:cs typeface="Arial"/>
              </a:rPr>
              <a:t>periodical; </a:t>
            </a:r>
            <a:r>
              <a:rPr lang="en-US" sz="2800" spc="35" dirty="0" smtClean="0">
                <a:latin typeface="Arial"/>
                <a:cs typeface="Arial"/>
              </a:rPr>
              <a:t>from  </a:t>
            </a:r>
            <a:r>
              <a:rPr lang="en-US" sz="2800" spc="-15" dirty="0" smtClean="0">
                <a:latin typeface="Arial"/>
                <a:cs typeface="Arial"/>
              </a:rPr>
              <a:t>eyestrain; </a:t>
            </a:r>
            <a:r>
              <a:rPr lang="en-US" sz="2800" spc="5" dirty="0" smtClean="0">
                <a:latin typeface="Arial"/>
                <a:cs typeface="Arial"/>
              </a:rPr>
              <a:t>menstrual. </a:t>
            </a:r>
            <a:r>
              <a:rPr lang="en-US" sz="2800" spc="-5" dirty="0" smtClean="0">
                <a:latin typeface="Arial"/>
                <a:cs typeface="Arial"/>
              </a:rPr>
              <a:t>Before </a:t>
            </a:r>
            <a:r>
              <a:rPr lang="en-US" sz="2800" dirty="0" smtClean="0">
                <a:latin typeface="Arial"/>
                <a:cs typeface="Arial"/>
              </a:rPr>
              <a:t>attack, numbness </a:t>
            </a:r>
            <a:r>
              <a:rPr lang="en-US" sz="2800" spc="-10" dirty="0" smtClean="0">
                <a:latin typeface="Arial"/>
                <a:cs typeface="Arial"/>
              </a:rPr>
              <a:t>and </a:t>
            </a:r>
            <a:r>
              <a:rPr lang="en-US" sz="2800" spc="10" dirty="0" smtClean="0">
                <a:latin typeface="Arial"/>
                <a:cs typeface="Arial"/>
              </a:rPr>
              <a:t>tingling </a:t>
            </a:r>
            <a:r>
              <a:rPr lang="en-US" sz="2800" dirty="0" smtClean="0">
                <a:latin typeface="Arial"/>
                <a:cs typeface="Arial"/>
              </a:rPr>
              <a:t>in </a:t>
            </a:r>
            <a:r>
              <a:rPr lang="en-US" sz="2800" spc="-10" dirty="0" smtClean="0">
                <a:latin typeface="Arial"/>
                <a:cs typeface="Arial"/>
              </a:rPr>
              <a:t>lips, </a:t>
            </a:r>
            <a:r>
              <a:rPr lang="en-US" sz="2800" dirty="0" smtClean="0">
                <a:latin typeface="Arial"/>
                <a:cs typeface="Arial"/>
              </a:rPr>
              <a:t>tongue </a:t>
            </a:r>
            <a:r>
              <a:rPr lang="en-US" sz="2800" spc="-10" dirty="0" smtClean="0">
                <a:latin typeface="Arial"/>
                <a:cs typeface="Arial"/>
              </a:rPr>
              <a:t>and </a:t>
            </a:r>
            <a:r>
              <a:rPr lang="en-US" sz="2800" spc="-20" dirty="0" smtClean="0">
                <a:latin typeface="Arial"/>
                <a:cs typeface="Arial"/>
              </a:rPr>
              <a:t>nose, </a:t>
            </a:r>
            <a:r>
              <a:rPr lang="en-US" sz="2800" spc="-10" dirty="0" smtClean="0">
                <a:latin typeface="Arial"/>
                <a:cs typeface="Arial"/>
              </a:rPr>
              <a:t>relieved </a:t>
            </a:r>
            <a:r>
              <a:rPr lang="en-US" sz="2800" spc="-15" dirty="0" smtClean="0">
                <a:latin typeface="Arial"/>
                <a:cs typeface="Arial"/>
              </a:rPr>
              <a:t>by  </a:t>
            </a:r>
            <a:r>
              <a:rPr lang="en-US" sz="2800" spc="-10" dirty="0" smtClean="0">
                <a:latin typeface="Arial"/>
                <a:cs typeface="Arial"/>
              </a:rPr>
              <a:t>sleep. </a:t>
            </a:r>
            <a:r>
              <a:rPr lang="en-US" sz="2800" dirty="0" smtClean="0">
                <a:latin typeface="Arial"/>
                <a:cs typeface="Arial"/>
              </a:rPr>
              <a:t>Frontal </a:t>
            </a:r>
            <a:r>
              <a:rPr lang="en-US" sz="2800" spc="5" dirty="0" smtClean="0">
                <a:latin typeface="Arial"/>
                <a:cs typeface="Arial"/>
              </a:rPr>
              <a:t>sinus</a:t>
            </a:r>
            <a:r>
              <a:rPr lang="en-US" sz="2800" spc="-100" dirty="0" smtClean="0">
                <a:latin typeface="Arial"/>
                <a:cs typeface="Arial"/>
              </a:rPr>
              <a:t> </a:t>
            </a:r>
            <a:r>
              <a:rPr lang="en-US" sz="2800" spc="15" dirty="0" smtClean="0">
                <a:latin typeface="Arial"/>
                <a:cs typeface="Arial"/>
              </a:rPr>
              <a:t>inflammation.</a:t>
            </a:r>
            <a:endParaRPr lang="en-US" sz="2800" dirty="0" smtClean="0">
              <a:latin typeface="Arial"/>
              <a:cs typeface="Arial"/>
            </a:endParaRPr>
          </a:p>
          <a:p>
            <a:endParaRPr lang="en-US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229600" cy="533400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spc="-45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Eyes:</a:t>
            </a:r>
            <a:endParaRPr lang="en-US" sz="40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304800"/>
            <a:ext cx="8686800" cy="6096000"/>
          </a:xfrm>
        </p:spPr>
        <p:txBody>
          <a:bodyPr>
            <a:noAutofit/>
          </a:bodyPr>
          <a:lstStyle/>
          <a:p>
            <a:pPr marL="12700" marR="5080">
              <a:lnSpc>
                <a:spcPct val="117000"/>
              </a:lnSpc>
              <a:spcBef>
                <a:spcPts val="1000"/>
              </a:spcBef>
            </a:pPr>
            <a:r>
              <a:rPr lang="en-US" sz="2800" spc="-20" dirty="0" smtClean="0">
                <a:latin typeface="Arial"/>
                <a:cs typeface="Arial"/>
              </a:rPr>
              <a:t>Feels </a:t>
            </a:r>
            <a:r>
              <a:rPr lang="en-US" sz="2800" spc="-15" dirty="0" smtClean="0">
                <a:latin typeface="Arial"/>
                <a:cs typeface="Arial"/>
              </a:rPr>
              <a:t>bruised, </a:t>
            </a:r>
            <a:r>
              <a:rPr lang="en-US" sz="2800" spc="20" dirty="0" smtClean="0">
                <a:latin typeface="Arial"/>
                <a:cs typeface="Arial"/>
              </a:rPr>
              <a:t>with </a:t>
            </a:r>
            <a:r>
              <a:rPr lang="en-US" sz="2800" spc="-15" dirty="0" smtClean="0">
                <a:latin typeface="Arial"/>
                <a:cs typeface="Arial"/>
              </a:rPr>
              <a:t>headache </a:t>
            </a:r>
            <a:r>
              <a:rPr lang="en-US" sz="2800" spc="5" dirty="0" smtClean="0">
                <a:latin typeface="Arial"/>
                <a:cs typeface="Arial"/>
              </a:rPr>
              <a:t>in </a:t>
            </a:r>
            <a:r>
              <a:rPr lang="en-US" sz="2800" spc="10" dirty="0" smtClean="0">
                <a:latin typeface="Arial"/>
                <a:cs typeface="Arial"/>
              </a:rPr>
              <a:t>school </a:t>
            </a:r>
            <a:r>
              <a:rPr lang="en-US" sz="2800" spc="-5" dirty="0" smtClean="0">
                <a:latin typeface="Arial"/>
                <a:cs typeface="Arial"/>
              </a:rPr>
              <a:t>children. </a:t>
            </a:r>
            <a:r>
              <a:rPr lang="en-US" sz="2800" spc="-20" dirty="0" smtClean="0">
                <a:latin typeface="Arial"/>
                <a:cs typeface="Arial"/>
              </a:rPr>
              <a:t>Eyelids </a:t>
            </a:r>
            <a:r>
              <a:rPr lang="en-US" sz="2800" spc="-25" dirty="0" smtClean="0">
                <a:latin typeface="Arial"/>
                <a:cs typeface="Arial"/>
              </a:rPr>
              <a:t>heavy. </a:t>
            </a:r>
            <a:r>
              <a:rPr lang="en-US" sz="2800" spc="5" dirty="0" smtClean="0">
                <a:latin typeface="Arial"/>
                <a:cs typeface="Arial"/>
              </a:rPr>
              <a:t>Muscles </a:t>
            </a:r>
            <a:r>
              <a:rPr lang="en-US" sz="2800" spc="-5" dirty="0" smtClean="0">
                <a:latin typeface="Arial"/>
                <a:cs typeface="Arial"/>
              </a:rPr>
              <a:t>weak </a:t>
            </a:r>
            <a:r>
              <a:rPr lang="en-US" sz="2800" spc="-10" dirty="0" smtClean="0">
                <a:latin typeface="Arial"/>
                <a:cs typeface="Arial"/>
              </a:rPr>
              <a:t>and </a:t>
            </a:r>
            <a:r>
              <a:rPr lang="en-US" sz="2800" spc="35" dirty="0" smtClean="0">
                <a:latin typeface="Arial"/>
                <a:cs typeface="Arial"/>
              </a:rPr>
              <a:t>stiff. </a:t>
            </a:r>
            <a:r>
              <a:rPr lang="en-US" sz="2800" spc="5" dirty="0" smtClean="0">
                <a:latin typeface="Arial"/>
                <a:cs typeface="Arial"/>
              </a:rPr>
              <a:t>Letters  </a:t>
            </a:r>
            <a:r>
              <a:rPr lang="en-US" sz="2800" spc="-5" dirty="0" smtClean="0">
                <a:latin typeface="Arial"/>
                <a:cs typeface="Arial"/>
              </a:rPr>
              <a:t>run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together.</a:t>
            </a:r>
            <a:r>
              <a:rPr lang="en-US" sz="2800" spc="-35" dirty="0" smtClean="0">
                <a:latin typeface="Arial"/>
                <a:cs typeface="Arial"/>
              </a:rPr>
              <a:t> Sees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sparks.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35" dirty="0" smtClean="0">
                <a:latin typeface="Arial"/>
                <a:cs typeface="Arial"/>
              </a:rPr>
              <a:t>Fiery,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zigzag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appearance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around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all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objects.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Burning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in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20" dirty="0" smtClean="0">
                <a:latin typeface="Arial"/>
                <a:cs typeface="Arial"/>
              </a:rPr>
              <a:t>eyes.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-40" dirty="0" smtClean="0">
                <a:latin typeface="Arial"/>
                <a:cs typeface="Arial"/>
              </a:rPr>
              <a:t>Give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15" dirty="0" smtClean="0">
                <a:latin typeface="Arial"/>
                <a:cs typeface="Arial"/>
              </a:rPr>
              <a:t>out  </a:t>
            </a:r>
            <a:r>
              <a:rPr lang="en-US" sz="2800" spc="5" dirty="0" smtClean="0">
                <a:latin typeface="Arial"/>
                <a:cs typeface="Arial"/>
              </a:rPr>
              <a:t>on </a:t>
            </a:r>
            <a:r>
              <a:rPr lang="en-US" sz="2800" spc="-5" dirty="0" smtClean="0">
                <a:latin typeface="Arial"/>
                <a:cs typeface="Arial"/>
              </a:rPr>
              <a:t>reading </a:t>
            </a:r>
            <a:r>
              <a:rPr lang="en-US" sz="2800" spc="10" dirty="0" smtClean="0">
                <a:latin typeface="Arial"/>
                <a:cs typeface="Arial"/>
              </a:rPr>
              <a:t>or writing. </a:t>
            </a:r>
            <a:r>
              <a:rPr lang="en-US" sz="2800" dirty="0" smtClean="0">
                <a:latin typeface="Arial"/>
                <a:cs typeface="Arial"/>
              </a:rPr>
              <a:t>Stricture </a:t>
            </a:r>
            <a:r>
              <a:rPr lang="en-US" sz="2800" spc="45" dirty="0" smtClean="0">
                <a:latin typeface="Arial"/>
                <a:cs typeface="Arial"/>
              </a:rPr>
              <a:t>of </a:t>
            </a:r>
            <a:r>
              <a:rPr lang="en-US" sz="2800" dirty="0" smtClean="0">
                <a:latin typeface="Arial"/>
                <a:cs typeface="Arial"/>
              </a:rPr>
              <a:t>lachrymal </a:t>
            </a:r>
            <a:r>
              <a:rPr lang="en-US" sz="2800" spc="15" dirty="0" smtClean="0">
                <a:latin typeface="Arial"/>
                <a:cs typeface="Arial"/>
              </a:rPr>
              <a:t>duct </a:t>
            </a:r>
            <a:r>
              <a:rPr lang="en-US" sz="2800" spc="20" dirty="0" smtClean="0">
                <a:latin typeface="Arial"/>
                <a:cs typeface="Arial"/>
              </a:rPr>
              <a:t>with </a:t>
            </a:r>
            <a:r>
              <a:rPr lang="en-US" sz="2800" dirty="0" smtClean="0">
                <a:latin typeface="Arial"/>
                <a:cs typeface="Arial"/>
              </a:rPr>
              <a:t>suppuration. </a:t>
            </a:r>
            <a:r>
              <a:rPr lang="en-US" sz="2800" spc="-25" dirty="0" smtClean="0">
                <a:latin typeface="Arial"/>
                <a:cs typeface="Arial"/>
              </a:rPr>
              <a:t>Escape </a:t>
            </a:r>
            <a:r>
              <a:rPr lang="en-US" sz="2800" spc="40" dirty="0" smtClean="0">
                <a:latin typeface="Arial"/>
                <a:cs typeface="Arial"/>
              </a:rPr>
              <a:t>of </a:t>
            </a:r>
            <a:r>
              <a:rPr lang="en-US" sz="2800" dirty="0" err="1" smtClean="0">
                <a:latin typeface="Arial"/>
                <a:cs typeface="Arial"/>
              </a:rPr>
              <a:t>muco</a:t>
            </a:r>
            <a:r>
              <a:rPr lang="en-US" sz="2800" dirty="0" smtClean="0">
                <a:latin typeface="Arial"/>
                <a:cs typeface="Arial"/>
              </a:rPr>
              <a:t>-pus </a:t>
            </a:r>
            <a:r>
              <a:rPr lang="en-US" sz="2800" spc="-10" dirty="0" smtClean="0">
                <a:latin typeface="Arial"/>
                <a:cs typeface="Arial"/>
              </a:rPr>
              <a:t>when  </a:t>
            </a:r>
            <a:r>
              <a:rPr lang="en-US" sz="2800" dirty="0" smtClean="0">
                <a:latin typeface="Arial"/>
                <a:cs typeface="Arial"/>
              </a:rPr>
              <a:t>pressing </a:t>
            </a:r>
            <a:r>
              <a:rPr lang="en-US" sz="2800" spc="-5" dirty="0" smtClean="0">
                <a:latin typeface="Arial"/>
                <a:cs typeface="Arial"/>
              </a:rPr>
              <a:t>upon </a:t>
            </a:r>
            <a:r>
              <a:rPr lang="en-US" sz="2800" dirty="0" smtClean="0">
                <a:latin typeface="Arial"/>
                <a:cs typeface="Arial"/>
              </a:rPr>
              <a:t>sac. </a:t>
            </a:r>
            <a:r>
              <a:rPr lang="en-US" sz="2800" spc="-5" dirty="0" err="1" smtClean="0">
                <a:latin typeface="Arial"/>
                <a:cs typeface="Arial"/>
              </a:rPr>
              <a:t>Lachrymation</a:t>
            </a:r>
            <a:r>
              <a:rPr lang="en-US" sz="2800" spc="-5" dirty="0" smtClean="0">
                <a:latin typeface="Arial"/>
                <a:cs typeface="Arial"/>
              </a:rPr>
              <a:t>, burning </a:t>
            </a:r>
            <a:r>
              <a:rPr lang="en-US" sz="2800" spc="-10" dirty="0" smtClean="0">
                <a:latin typeface="Arial"/>
                <a:cs typeface="Arial"/>
              </a:rPr>
              <a:t>and </a:t>
            </a:r>
            <a:r>
              <a:rPr lang="en-US" sz="2800" dirty="0" smtClean="0">
                <a:latin typeface="Arial"/>
                <a:cs typeface="Arial"/>
              </a:rPr>
              <a:t>acrid. Lids swollen. </a:t>
            </a:r>
            <a:r>
              <a:rPr lang="en-US" sz="2800" spc="-40" dirty="0" smtClean="0">
                <a:latin typeface="Arial"/>
                <a:cs typeface="Arial"/>
              </a:rPr>
              <a:t>Eyes </a:t>
            </a:r>
            <a:r>
              <a:rPr lang="en-US" sz="2800" spc="-10" dirty="0" smtClean="0">
                <a:latin typeface="Arial"/>
                <a:cs typeface="Arial"/>
              </a:rPr>
              <a:t>appear </a:t>
            </a:r>
            <a:r>
              <a:rPr lang="en-US" sz="2800" spc="15" dirty="0" smtClean="0">
                <a:latin typeface="Arial"/>
                <a:cs typeface="Arial"/>
              </a:rPr>
              <a:t>wet </a:t>
            </a:r>
            <a:r>
              <a:rPr lang="en-US" sz="2800" spc="20" dirty="0" smtClean="0">
                <a:latin typeface="Arial"/>
                <a:cs typeface="Arial"/>
              </a:rPr>
              <a:t>with </a:t>
            </a:r>
            <a:r>
              <a:rPr lang="en-US" sz="2800" dirty="0" smtClean="0">
                <a:latin typeface="Arial"/>
                <a:cs typeface="Arial"/>
              </a:rPr>
              <a:t>tears.  </a:t>
            </a:r>
            <a:r>
              <a:rPr lang="en-US" sz="2800" spc="-10" dirty="0" smtClean="0">
                <a:latin typeface="Arial"/>
                <a:cs typeface="Arial"/>
              </a:rPr>
              <a:t>Tears </a:t>
            </a:r>
            <a:r>
              <a:rPr lang="en-US" sz="2800" spc="10" dirty="0" smtClean="0">
                <a:latin typeface="Arial"/>
                <a:cs typeface="Arial"/>
              </a:rPr>
              <a:t>stream </a:t>
            </a:r>
            <a:r>
              <a:rPr lang="en-US" sz="2800" spc="5" dirty="0" smtClean="0">
                <a:latin typeface="Arial"/>
                <a:cs typeface="Arial"/>
              </a:rPr>
              <a:t>down </a:t>
            </a:r>
            <a:r>
              <a:rPr lang="en-US" sz="2800" spc="10" dirty="0" smtClean="0">
                <a:latin typeface="Arial"/>
                <a:cs typeface="Arial"/>
              </a:rPr>
              <a:t>face </a:t>
            </a:r>
            <a:r>
              <a:rPr lang="en-US" sz="2800" spc="5" dirty="0" smtClean="0">
                <a:latin typeface="Arial"/>
                <a:cs typeface="Arial"/>
              </a:rPr>
              <a:t>on </a:t>
            </a:r>
            <a:r>
              <a:rPr lang="en-US" sz="2800" dirty="0" smtClean="0">
                <a:latin typeface="Arial"/>
                <a:cs typeface="Arial"/>
              </a:rPr>
              <a:t>coughing </a:t>
            </a:r>
            <a:r>
              <a:rPr lang="en-US" sz="2800" spc="-20" dirty="0" smtClean="0">
                <a:latin typeface="Arial"/>
                <a:cs typeface="Arial"/>
              </a:rPr>
              <a:t>(</a:t>
            </a:r>
            <a:r>
              <a:rPr lang="en-US" sz="2800" spc="-20" dirty="0" err="1" smtClean="0">
                <a:latin typeface="Arial"/>
                <a:cs typeface="Arial"/>
              </a:rPr>
              <a:t>Euph</a:t>
            </a:r>
            <a:r>
              <a:rPr lang="en-US" sz="2800" spc="-20" dirty="0" smtClean="0">
                <a:latin typeface="Arial"/>
                <a:cs typeface="Arial"/>
              </a:rPr>
              <a:t>). </a:t>
            </a:r>
            <a:r>
              <a:rPr lang="en-US" sz="2800" dirty="0" err="1" smtClean="0">
                <a:latin typeface="Arial"/>
                <a:cs typeface="Arial"/>
              </a:rPr>
              <a:t>Asthenopia</a:t>
            </a:r>
            <a:r>
              <a:rPr lang="en-US" sz="2800" dirty="0" smtClean="0">
                <a:latin typeface="Arial"/>
                <a:cs typeface="Arial"/>
              </a:rPr>
              <a:t> </a:t>
            </a:r>
            <a:r>
              <a:rPr lang="en-US" sz="2800" spc="-15" dirty="0" smtClean="0">
                <a:latin typeface="Arial"/>
                <a:cs typeface="Arial"/>
              </a:rPr>
              <a:t>due </a:t>
            </a:r>
            <a:r>
              <a:rPr lang="en-US" sz="2800" spc="30" dirty="0" smtClean="0">
                <a:latin typeface="Arial"/>
                <a:cs typeface="Arial"/>
              </a:rPr>
              <a:t>to </a:t>
            </a:r>
            <a:r>
              <a:rPr lang="en-US" sz="2800" spc="10" dirty="0" smtClean="0">
                <a:latin typeface="Arial"/>
                <a:cs typeface="Arial"/>
              </a:rPr>
              <a:t>insufficiency </a:t>
            </a:r>
            <a:r>
              <a:rPr lang="en-US" sz="2800" spc="45" dirty="0" smtClean="0">
                <a:latin typeface="Arial"/>
                <a:cs typeface="Arial"/>
              </a:rPr>
              <a:t>of </a:t>
            </a:r>
            <a:r>
              <a:rPr lang="en-US" sz="2800" dirty="0" smtClean="0">
                <a:latin typeface="Arial"/>
                <a:cs typeface="Arial"/>
              </a:rPr>
              <a:t>internal </a:t>
            </a:r>
            <a:r>
              <a:rPr lang="en-US" sz="2800" spc="15" dirty="0" err="1" smtClean="0">
                <a:latin typeface="Arial"/>
                <a:cs typeface="Arial"/>
              </a:rPr>
              <a:t>recti</a:t>
            </a:r>
            <a:r>
              <a:rPr lang="en-US" sz="2800" spc="15" dirty="0" smtClean="0">
                <a:latin typeface="Arial"/>
                <a:cs typeface="Arial"/>
              </a:rPr>
              <a:t>  </a:t>
            </a:r>
            <a:r>
              <a:rPr lang="en-US" sz="2800" spc="10" dirty="0" smtClean="0">
                <a:latin typeface="Arial"/>
                <a:cs typeface="Arial"/>
              </a:rPr>
              <a:t>muscles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-25" dirty="0" smtClean="0">
                <a:latin typeface="Arial"/>
                <a:cs typeface="Arial"/>
              </a:rPr>
              <a:t>(Gels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and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-30" dirty="0" smtClean="0">
                <a:latin typeface="Arial"/>
                <a:cs typeface="Arial"/>
              </a:rPr>
              <a:t>Cup </a:t>
            </a:r>
            <a:r>
              <a:rPr lang="en-US" sz="2800" spc="-15" dirty="0" err="1" smtClean="0">
                <a:latin typeface="Arial"/>
                <a:cs typeface="Arial"/>
              </a:rPr>
              <a:t>acet</a:t>
            </a:r>
            <a:r>
              <a:rPr lang="en-US" sz="2800" spc="-15" dirty="0" smtClean="0">
                <a:latin typeface="Arial"/>
                <a:cs typeface="Arial"/>
              </a:rPr>
              <a:t>,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when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15" dirty="0" smtClean="0">
                <a:latin typeface="Arial"/>
                <a:cs typeface="Arial"/>
              </a:rPr>
              <a:t>due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30" dirty="0" smtClean="0">
                <a:latin typeface="Arial"/>
                <a:cs typeface="Arial"/>
              </a:rPr>
              <a:t>to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external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muscles).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-15" dirty="0" smtClean="0">
                <a:latin typeface="Arial"/>
                <a:cs typeface="Arial"/>
              </a:rPr>
              <a:t>Pain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in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20" dirty="0" smtClean="0">
                <a:latin typeface="Arial"/>
                <a:cs typeface="Arial"/>
              </a:rPr>
              <a:t>eyes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when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looking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down.</a:t>
            </a:r>
          </a:p>
          <a:p>
            <a:pPr marL="12700">
              <a:lnSpc>
                <a:spcPct val="100000"/>
              </a:lnSpc>
              <a:spcBef>
                <a:spcPts val="225"/>
              </a:spcBef>
            </a:pPr>
            <a:r>
              <a:rPr lang="en-US" sz="2800" spc="-5" dirty="0" smtClean="0">
                <a:latin typeface="Arial"/>
                <a:cs typeface="Arial"/>
              </a:rPr>
              <a:t>Cataract </a:t>
            </a:r>
            <a:r>
              <a:rPr lang="en-US" sz="2800" spc="5" dirty="0" smtClean="0">
                <a:latin typeface="Arial"/>
                <a:cs typeface="Arial"/>
              </a:rPr>
              <a:t>incipient</a:t>
            </a:r>
            <a:r>
              <a:rPr lang="en-US" sz="2800" spc="-65" dirty="0" smtClean="0">
                <a:latin typeface="Arial"/>
                <a:cs typeface="Arial"/>
              </a:rPr>
              <a:t> </a:t>
            </a:r>
            <a:r>
              <a:rPr lang="en-US" sz="2800" spc="-15" dirty="0" smtClean="0">
                <a:latin typeface="Arial"/>
                <a:cs typeface="Arial"/>
              </a:rPr>
              <a:t>(</a:t>
            </a:r>
            <a:r>
              <a:rPr lang="en-US" sz="2800" spc="-15" dirty="0" err="1" smtClean="0">
                <a:latin typeface="Arial"/>
                <a:cs typeface="Arial"/>
              </a:rPr>
              <a:t>Secale</a:t>
            </a:r>
            <a:r>
              <a:rPr lang="en-US" sz="2800" spc="-15" dirty="0" smtClean="0">
                <a:latin typeface="Arial"/>
                <a:cs typeface="Arial"/>
              </a:rPr>
              <a:t>).</a:t>
            </a:r>
            <a:endParaRPr lang="en-US" sz="2800" dirty="0" smtClean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52400"/>
            <a:ext cx="8229600" cy="6248400"/>
          </a:xfrm>
        </p:spPr>
        <p:txBody>
          <a:bodyPr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800" spc="-30" dirty="0" smtClean="0">
                <a:latin typeface="Arial"/>
                <a:cs typeface="Arial"/>
              </a:rPr>
              <a:t>Ears</a:t>
            </a:r>
            <a:endParaRPr lang="en-US" sz="2800" dirty="0" smtClean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lang="en-US" sz="2800" spc="-10" dirty="0" smtClean="0">
                <a:latin typeface="Arial"/>
                <a:cs typeface="Arial"/>
              </a:rPr>
              <a:t>Noises; </a:t>
            </a:r>
            <a:r>
              <a:rPr lang="en-US" sz="2800" dirty="0" smtClean="0">
                <a:latin typeface="Arial"/>
                <a:cs typeface="Arial"/>
              </a:rPr>
              <a:t>roaring </a:t>
            </a:r>
            <a:r>
              <a:rPr lang="en-US" sz="2800" spc="-10" dirty="0" smtClean="0">
                <a:latin typeface="Arial"/>
                <a:cs typeface="Arial"/>
              </a:rPr>
              <a:t>and</a:t>
            </a:r>
            <a:r>
              <a:rPr lang="en-US" sz="2800" spc="-135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ringing.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800" spc="-5" dirty="0" smtClean="0">
                <a:latin typeface="Arial"/>
                <a:cs typeface="Arial"/>
              </a:rPr>
              <a:t>Nose</a:t>
            </a:r>
            <a:endParaRPr lang="en-US" sz="2800" dirty="0" smtClean="0">
              <a:latin typeface="Arial"/>
              <a:cs typeface="Arial"/>
            </a:endParaRPr>
          </a:p>
          <a:p>
            <a:pPr marL="12700" marR="5080">
              <a:lnSpc>
                <a:spcPct val="117000"/>
              </a:lnSpc>
              <a:spcBef>
                <a:spcPts val="1000"/>
              </a:spcBef>
            </a:pPr>
            <a:r>
              <a:rPr lang="en-US" sz="2800" spc="-10" dirty="0" smtClean="0">
                <a:latin typeface="Arial"/>
                <a:cs typeface="Arial"/>
              </a:rPr>
              <a:t>Violent, </a:t>
            </a:r>
            <a:r>
              <a:rPr lang="en-US" sz="2800" spc="15" dirty="0" smtClean="0">
                <a:latin typeface="Arial"/>
                <a:cs typeface="Arial"/>
              </a:rPr>
              <a:t>fluent </a:t>
            </a:r>
            <a:r>
              <a:rPr lang="en-US" sz="2800" spc="-20" dirty="0" err="1" smtClean="0">
                <a:latin typeface="Arial"/>
                <a:cs typeface="Arial"/>
              </a:rPr>
              <a:t>coryza</a:t>
            </a:r>
            <a:r>
              <a:rPr lang="en-US" sz="2800" spc="-20" dirty="0" smtClean="0">
                <a:latin typeface="Arial"/>
                <a:cs typeface="Arial"/>
              </a:rPr>
              <a:t>, </a:t>
            </a:r>
            <a:r>
              <a:rPr lang="en-US" sz="2800" spc="10" dirty="0" smtClean="0">
                <a:latin typeface="Arial"/>
                <a:cs typeface="Arial"/>
              </a:rPr>
              <a:t>lasting </a:t>
            </a:r>
            <a:r>
              <a:rPr lang="en-US" sz="2800" spc="35" dirty="0" smtClean="0">
                <a:latin typeface="Arial"/>
                <a:cs typeface="Arial"/>
              </a:rPr>
              <a:t>from </a:t>
            </a:r>
            <a:r>
              <a:rPr lang="en-US" sz="2800" spc="-10" dirty="0" smtClean="0">
                <a:latin typeface="Arial"/>
                <a:cs typeface="Arial"/>
              </a:rPr>
              <a:t>one </a:t>
            </a:r>
            <a:r>
              <a:rPr lang="en-US" sz="2800" spc="35" dirty="0" smtClean="0">
                <a:latin typeface="Arial"/>
                <a:cs typeface="Arial"/>
              </a:rPr>
              <a:t>to </a:t>
            </a:r>
            <a:r>
              <a:rPr lang="en-US" sz="2800" spc="-5" dirty="0" smtClean="0">
                <a:latin typeface="Arial"/>
                <a:cs typeface="Arial"/>
              </a:rPr>
              <a:t>three </a:t>
            </a:r>
            <a:r>
              <a:rPr lang="en-US" sz="2800" spc="-30" dirty="0" smtClean="0">
                <a:latin typeface="Arial"/>
                <a:cs typeface="Arial"/>
              </a:rPr>
              <a:t>days, </a:t>
            </a:r>
            <a:r>
              <a:rPr lang="en-US" sz="2800" dirty="0" smtClean="0">
                <a:latin typeface="Arial"/>
                <a:cs typeface="Arial"/>
              </a:rPr>
              <a:t>then </a:t>
            </a:r>
            <a:r>
              <a:rPr lang="en-US" sz="2800" spc="-5" dirty="0" smtClean="0">
                <a:latin typeface="Arial"/>
                <a:cs typeface="Arial"/>
              </a:rPr>
              <a:t>changing </a:t>
            </a:r>
            <a:r>
              <a:rPr lang="en-US" sz="2800" spc="20" dirty="0" smtClean="0">
                <a:latin typeface="Arial"/>
                <a:cs typeface="Arial"/>
              </a:rPr>
              <a:t>into </a:t>
            </a:r>
            <a:r>
              <a:rPr lang="en-US" sz="2800" spc="5" dirty="0" smtClean="0">
                <a:latin typeface="Arial"/>
                <a:cs typeface="Arial"/>
              </a:rPr>
              <a:t>stoppage </a:t>
            </a:r>
            <a:r>
              <a:rPr lang="en-US" sz="2800" spc="45" dirty="0" smtClean="0">
                <a:latin typeface="Arial"/>
                <a:cs typeface="Arial"/>
              </a:rPr>
              <a:t>of </a:t>
            </a:r>
            <a:r>
              <a:rPr lang="en-US" sz="2800" spc="-20" dirty="0" smtClean="0">
                <a:latin typeface="Arial"/>
                <a:cs typeface="Arial"/>
              </a:rPr>
              <a:t>nose,  </a:t>
            </a:r>
            <a:r>
              <a:rPr lang="en-US" sz="2800" spc="5" dirty="0" smtClean="0">
                <a:latin typeface="Arial"/>
                <a:cs typeface="Arial"/>
              </a:rPr>
              <a:t>making </a:t>
            </a:r>
            <a:r>
              <a:rPr lang="en-US" sz="2800" dirty="0" smtClean="0">
                <a:latin typeface="Arial"/>
                <a:cs typeface="Arial"/>
              </a:rPr>
              <a:t>breathing </a:t>
            </a:r>
            <a:r>
              <a:rPr lang="en-US" sz="2800" spc="25" dirty="0" smtClean="0">
                <a:latin typeface="Arial"/>
                <a:cs typeface="Arial"/>
              </a:rPr>
              <a:t>difficult. </a:t>
            </a:r>
            <a:r>
              <a:rPr lang="en-US" sz="2800" spc="-10" dirty="0" smtClean="0">
                <a:latin typeface="Arial"/>
                <a:cs typeface="Arial"/>
              </a:rPr>
              <a:t>Discharge </a:t>
            </a:r>
            <a:r>
              <a:rPr lang="en-US" sz="2800" spc="10" dirty="0" smtClean="0">
                <a:latin typeface="Arial"/>
                <a:cs typeface="Arial"/>
              </a:rPr>
              <a:t>thin </a:t>
            </a:r>
            <a:r>
              <a:rPr lang="en-US" sz="2800" spc="-10" dirty="0" smtClean="0">
                <a:latin typeface="Arial"/>
                <a:cs typeface="Arial"/>
              </a:rPr>
              <a:t>and </a:t>
            </a:r>
            <a:r>
              <a:rPr lang="en-US" sz="2800" spc="-15" dirty="0" smtClean="0">
                <a:latin typeface="Arial"/>
                <a:cs typeface="Arial"/>
              </a:rPr>
              <a:t>watery, </a:t>
            </a:r>
            <a:r>
              <a:rPr lang="en-US" sz="2800" dirty="0" smtClean="0">
                <a:latin typeface="Arial"/>
                <a:cs typeface="Arial"/>
              </a:rPr>
              <a:t>like </a:t>
            </a:r>
            <a:r>
              <a:rPr lang="en-US" sz="2800" spc="5" dirty="0" smtClean="0">
                <a:latin typeface="Arial"/>
                <a:cs typeface="Arial"/>
              </a:rPr>
              <a:t>raw </a:t>
            </a:r>
            <a:r>
              <a:rPr lang="en-US" sz="2800" spc="10" dirty="0" smtClean="0">
                <a:latin typeface="Arial"/>
                <a:cs typeface="Arial"/>
              </a:rPr>
              <a:t>white </a:t>
            </a:r>
            <a:r>
              <a:rPr lang="en-US" sz="2800" spc="45" dirty="0" smtClean="0">
                <a:latin typeface="Arial"/>
                <a:cs typeface="Arial"/>
              </a:rPr>
              <a:t>of </a:t>
            </a:r>
            <a:r>
              <a:rPr lang="en-US" sz="2800" spc="-15" dirty="0" smtClean="0">
                <a:latin typeface="Arial"/>
                <a:cs typeface="Arial"/>
              </a:rPr>
              <a:t>egg. </a:t>
            </a:r>
            <a:r>
              <a:rPr lang="en-US" sz="2800" dirty="0" smtClean="0">
                <a:latin typeface="Arial"/>
                <a:cs typeface="Arial"/>
              </a:rPr>
              <a:t>Violent </a:t>
            </a:r>
            <a:r>
              <a:rPr lang="en-US" sz="2800" spc="-10" dirty="0" smtClean="0">
                <a:latin typeface="Arial"/>
                <a:cs typeface="Arial"/>
              </a:rPr>
              <a:t>sneezing  </a:t>
            </a:r>
            <a:r>
              <a:rPr lang="en-US" sz="2800" spc="-10" dirty="0" err="1" smtClean="0">
                <a:latin typeface="Arial"/>
                <a:cs typeface="Arial"/>
              </a:rPr>
              <a:t>coryza</a:t>
            </a:r>
            <a:r>
              <a:rPr lang="en-US" sz="2800" spc="-10" dirty="0" smtClean="0">
                <a:latin typeface="Arial"/>
                <a:cs typeface="Arial"/>
              </a:rPr>
              <a:t>.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Infallible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30" dirty="0" smtClean="0">
                <a:latin typeface="Arial"/>
                <a:cs typeface="Arial"/>
              </a:rPr>
              <a:t>for</a:t>
            </a:r>
            <a:r>
              <a:rPr lang="en-US" sz="2800" spc="-15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stopping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15" dirty="0" smtClean="0">
                <a:latin typeface="Arial"/>
                <a:cs typeface="Arial"/>
              </a:rPr>
              <a:t>a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cold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commencing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20" dirty="0" smtClean="0">
                <a:latin typeface="Arial"/>
                <a:cs typeface="Arial"/>
              </a:rPr>
              <a:t>with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sneezing.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-35" dirty="0" smtClean="0">
                <a:latin typeface="Arial"/>
                <a:cs typeface="Arial"/>
              </a:rPr>
              <a:t>Use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15" dirty="0" smtClean="0">
                <a:latin typeface="Arial"/>
                <a:cs typeface="Arial"/>
              </a:rPr>
              <a:t>thirtieth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potency.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Loss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45" dirty="0" smtClean="0">
                <a:latin typeface="Arial"/>
                <a:cs typeface="Arial"/>
              </a:rPr>
              <a:t>of  </a:t>
            </a:r>
            <a:r>
              <a:rPr lang="en-US" sz="2800" spc="15" dirty="0" smtClean="0">
                <a:latin typeface="Arial"/>
                <a:cs typeface="Arial"/>
              </a:rPr>
              <a:t>smell</a:t>
            </a:r>
            <a:r>
              <a:rPr lang="en-US" sz="2800" spc="-40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and</a:t>
            </a:r>
            <a:r>
              <a:rPr lang="en-US" sz="2800" spc="-40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taste.</a:t>
            </a:r>
            <a:r>
              <a:rPr lang="en-US" sz="2800" spc="-40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Internal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soreness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40" dirty="0" smtClean="0">
                <a:latin typeface="Arial"/>
                <a:cs typeface="Arial"/>
              </a:rPr>
              <a:t>of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nose.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-20" dirty="0" smtClean="0">
                <a:latin typeface="Arial"/>
                <a:cs typeface="Arial"/>
              </a:rPr>
              <a:t>Dryness</a:t>
            </a:r>
            <a:r>
              <a:rPr lang="en-US" sz="2800" i="1" spc="-20" dirty="0" smtClean="0">
                <a:latin typeface="Arial"/>
                <a:cs typeface="Arial"/>
              </a:rPr>
              <a:t>.</a:t>
            </a:r>
            <a:endParaRPr lang="en-US" sz="2800" dirty="0" smtClean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800" spc="-25" dirty="0" smtClean="0">
                <a:latin typeface="Arial"/>
                <a:cs typeface="Arial"/>
              </a:rPr>
              <a:t>Face</a:t>
            </a:r>
            <a:endParaRPr lang="en-US" sz="2800" dirty="0" smtClean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lang="en-US" sz="2800" spc="-40" dirty="0" smtClean="0">
                <a:latin typeface="Arial"/>
                <a:cs typeface="Arial"/>
              </a:rPr>
              <a:t>Oily, </a:t>
            </a:r>
            <a:r>
              <a:rPr lang="en-US" sz="2800" spc="-20" dirty="0" smtClean="0">
                <a:latin typeface="Arial"/>
                <a:cs typeface="Arial"/>
              </a:rPr>
              <a:t>shiny, </a:t>
            </a:r>
            <a:r>
              <a:rPr lang="en-US" sz="2800" spc="-5" dirty="0" smtClean="0">
                <a:latin typeface="Arial"/>
                <a:cs typeface="Arial"/>
              </a:rPr>
              <a:t>as </a:t>
            </a:r>
            <a:r>
              <a:rPr lang="en-US" sz="2800" spc="45" dirty="0" smtClean="0">
                <a:latin typeface="Arial"/>
                <a:cs typeface="Arial"/>
              </a:rPr>
              <a:t>if </a:t>
            </a:r>
            <a:r>
              <a:rPr lang="en-US" sz="2800" spc="-10" dirty="0" smtClean="0">
                <a:latin typeface="Arial"/>
                <a:cs typeface="Arial"/>
              </a:rPr>
              <a:t>greased. </a:t>
            </a:r>
            <a:r>
              <a:rPr lang="en-US" sz="2800" spc="-20" dirty="0" smtClean="0">
                <a:latin typeface="Arial"/>
                <a:cs typeface="Arial"/>
              </a:rPr>
              <a:t>Earthy </a:t>
            </a:r>
            <a:r>
              <a:rPr lang="en-US" sz="2800" spc="5" dirty="0" smtClean="0">
                <a:latin typeface="Arial"/>
                <a:cs typeface="Arial"/>
              </a:rPr>
              <a:t>complexion.</a:t>
            </a:r>
            <a:r>
              <a:rPr lang="en-US" sz="2800" spc="-155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Fevers-blisters.</a:t>
            </a:r>
            <a:endParaRPr lang="en-US" sz="2800" dirty="0" smtClean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29600" cy="609600"/>
          </a:xfrm>
        </p:spPr>
        <p:txBody>
          <a:bodyPr>
            <a:noAutofit/>
          </a:bodyPr>
          <a:lstStyle/>
          <a:p>
            <a:pPr algn="l"/>
            <a:r>
              <a:rPr lang="en-US" sz="4000" b="1" spc="15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Mouth:</a:t>
            </a:r>
            <a:endParaRPr lang="en-US" sz="40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838200"/>
            <a:ext cx="8610600" cy="5715000"/>
          </a:xfrm>
        </p:spPr>
        <p:txBody>
          <a:bodyPr>
            <a:normAutofit/>
          </a:bodyPr>
          <a:lstStyle/>
          <a:p>
            <a:pPr marL="12700" marR="5080">
              <a:lnSpc>
                <a:spcPct val="117000"/>
              </a:lnSpc>
              <a:spcBef>
                <a:spcPts val="1000"/>
              </a:spcBef>
            </a:pPr>
            <a:r>
              <a:rPr lang="en-US" sz="2800" spc="-10" dirty="0" smtClean="0">
                <a:latin typeface="Arial"/>
                <a:cs typeface="Arial"/>
              </a:rPr>
              <a:t>Frothy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coating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on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tongue,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20" dirty="0" smtClean="0">
                <a:latin typeface="Arial"/>
                <a:cs typeface="Arial"/>
              </a:rPr>
              <a:t>with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bubbles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on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side.</a:t>
            </a:r>
            <a:r>
              <a:rPr lang="en-US" sz="2800" spc="-30" dirty="0" smtClean="0">
                <a:latin typeface="Arial"/>
                <a:cs typeface="Arial"/>
              </a:rPr>
              <a:t>     Sense </a:t>
            </a:r>
            <a:r>
              <a:rPr lang="en-US" sz="2800" spc="45" dirty="0" smtClean="0">
                <a:latin typeface="Arial"/>
                <a:cs typeface="Arial"/>
              </a:rPr>
              <a:t>of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dryness.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Scorbutic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gums.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Numbness,  </a:t>
            </a:r>
            <a:r>
              <a:rPr lang="en-US" sz="2800" spc="10" dirty="0" smtClean="0">
                <a:latin typeface="Arial"/>
                <a:cs typeface="Arial"/>
              </a:rPr>
              <a:t>tingling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45" dirty="0" smtClean="0">
                <a:latin typeface="Arial"/>
                <a:cs typeface="Arial"/>
              </a:rPr>
              <a:t>of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tongue,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lips,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and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nose.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Vesicles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and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burning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on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15" dirty="0" smtClean="0">
                <a:latin typeface="Arial"/>
                <a:cs typeface="Arial"/>
              </a:rPr>
              <a:t>tongue,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as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45" dirty="0" smtClean="0">
                <a:latin typeface="Arial"/>
                <a:cs typeface="Arial"/>
              </a:rPr>
              <a:t>if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there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was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15" dirty="0" smtClean="0">
                <a:latin typeface="Arial"/>
                <a:cs typeface="Arial"/>
              </a:rPr>
              <a:t>a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hair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on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15" dirty="0" smtClean="0">
                <a:latin typeface="Arial"/>
                <a:cs typeface="Arial"/>
              </a:rPr>
              <a:t>it.</a:t>
            </a:r>
            <a:endParaRPr lang="en-US" sz="2800" dirty="0" smtClean="0">
              <a:latin typeface="Arial"/>
              <a:cs typeface="Arial"/>
            </a:endParaRPr>
          </a:p>
          <a:p>
            <a:pPr marL="12700" marR="107314">
              <a:lnSpc>
                <a:spcPct val="117000"/>
              </a:lnSpc>
            </a:pPr>
            <a:r>
              <a:rPr lang="en-US" sz="2800" spc="-5" dirty="0" smtClean="0">
                <a:latin typeface="Arial"/>
                <a:cs typeface="Arial"/>
              </a:rPr>
              <a:t>Eruptions around </a:t>
            </a:r>
            <a:r>
              <a:rPr lang="en-US" sz="2800" spc="20" dirty="0" smtClean="0">
                <a:latin typeface="Arial"/>
                <a:cs typeface="Arial"/>
              </a:rPr>
              <a:t>mouth </a:t>
            </a:r>
            <a:r>
              <a:rPr lang="en-US" sz="2800" spc="-10" dirty="0" smtClean="0">
                <a:latin typeface="Arial"/>
                <a:cs typeface="Arial"/>
              </a:rPr>
              <a:t>and </a:t>
            </a:r>
            <a:r>
              <a:rPr lang="en-US" sz="2800" dirty="0" smtClean="0">
                <a:latin typeface="Arial"/>
                <a:cs typeface="Arial"/>
              </a:rPr>
              <a:t>vesicles like </a:t>
            </a:r>
            <a:r>
              <a:rPr lang="en-US" sz="2800" spc="-5" dirty="0" smtClean="0">
                <a:latin typeface="Arial"/>
                <a:cs typeface="Arial"/>
              </a:rPr>
              <a:t>pearls </a:t>
            </a:r>
            <a:r>
              <a:rPr lang="en-US" sz="2800" spc="5" dirty="0" smtClean="0">
                <a:latin typeface="Arial"/>
                <a:cs typeface="Arial"/>
              </a:rPr>
              <a:t>on lips. </a:t>
            </a:r>
            <a:r>
              <a:rPr lang="en-US" sz="2800" dirty="0" smtClean="0">
                <a:latin typeface="Arial"/>
                <a:cs typeface="Arial"/>
              </a:rPr>
              <a:t>Lips </a:t>
            </a:r>
            <a:r>
              <a:rPr lang="en-US" sz="2800" spc="-10" dirty="0" smtClean="0">
                <a:latin typeface="Arial"/>
                <a:cs typeface="Arial"/>
              </a:rPr>
              <a:t>and </a:t>
            </a:r>
            <a:r>
              <a:rPr lang="en-US" sz="2800" dirty="0" smtClean="0">
                <a:latin typeface="Arial"/>
                <a:cs typeface="Arial"/>
              </a:rPr>
              <a:t>corners </a:t>
            </a:r>
            <a:r>
              <a:rPr lang="en-US" sz="2800" spc="40" dirty="0" smtClean="0">
                <a:latin typeface="Arial"/>
                <a:cs typeface="Arial"/>
              </a:rPr>
              <a:t>of </a:t>
            </a:r>
            <a:r>
              <a:rPr lang="en-US" sz="2800" spc="20" dirty="0" smtClean="0">
                <a:latin typeface="Arial"/>
                <a:cs typeface="Arial"/>
              </a:rPr>
              <a:t>mouth </a:t>
            </a:r>
            <a:r>
              <a:rPr lang="en-US" sz="2800" spc="-35" dirty="0" smtClean="0">
                <a:latin typeface="Arial"/>
                <a:cs typeface="Arial"/>
              </a:rPr>
              <a:t>dry,  </a:t>
            </a:r>
            <a:r>
              <a:rPr lang="en-US" sz="2800" spc="-10" dirty="0" smtClean="0">
                <a:latin typeface="Arial"/>
                <a:cs typeface="Arial"/>
              </a:rPr>
              <a:t>ulcerated,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and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cracked.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35" dirty="0" smtClean="0">
                <a:latin typeface="Arial"/>
                <a:cs typeface="Arial"/>
              </a:rPr>
              <a:t>Deep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crack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in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middle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40" dirty="0" smtClean="0">
                <a:latin typeface="Arial"/>
                <a:cs typeface="Arial"/>
              </a:rPr>
              <a:t>of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lower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lip.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Tongue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mapped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15" dirty="0" smtClean="0">
                <a:latin typeface="Arial"/>
                <a:cs typeface="Arial"/>
              </a:rPr>
              <a:t>(</a:t>
            </a:r>
            <a:r>
              <a:rPr lang="en-US" sz="2800" spc="-15" dirty="0" err="1" smtClean="0">
                <a:latin typeface="Arial"/>
                <a:cs typeface="Arial"/>
              </a:rPr>
              <a:t>Ars</a:t>
            </a:r>
            <a:r>
              <a:rPr lang="en-US" sz="2800" spc="-15" dirty="0" smtClean="0">
                <a:latin typeface="Arial"/>
                <a:cs typeface="Arial"/>
              </a:rPr>
              <a:t>;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40" dirty="0" err="1" smtClean="0">
                <a:latin typeface="Arial"/>
                <a:cs typeface="Arial"/>
              </a:rPr>
              <a:t>Rhus</a:t>
            </a:r>
            <a:r>
              <a:rPr lang="en-US" sz="2800" spc="-40" dirty="0" smtClean="0">
                <a:latin typeface="Arial"/>
                <a:cs typeface="Arial"/>
              </a:rPr>
              <a:t>;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10" dirty="0" err="1" smtClean="0">
                <a:latin typeface="Arial"/>
                <a:cs typeface="Arial"/>
              </a:rPr>
              <a:t>Tarax</a:t>
            </a:r>
            <a:r>
              <a:rPr lang="en-US" sz="2800" spc="-10" dirty="0" smtClean="0">
                <a:latin typeface="Arial"/>
                <a:cs typeface="Arial"/>
              </a:rPr>
              <a:t>).  </a:t>
            </a:r>
            <a:r>
              <a:rPr lang="en-US" sz="2800" spc="5" dirty="0" smtClean="0">
                <a:latin typeface="Arial"/>
                <a:cs typeface="Arial"/>
              </a:rPr>
              <a:t>Loss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45" dirty="0" smtClean="0">
                <a:latin typeface="Arial"/>
                <a:cs typeface="Arial"/>
              </a:rPr>
              <a:t>of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taste.</a:t>
            </a:r>
            <a:r>
              <a:rPr lang="en-US" sz="2800" spc="-40" dirty="0" smtClean="0">
                <a:latin typeface="Arial"/>
                <a:cs typeface="Arial"/>
              </a:rPr>
              <a:t> </a:t>
            </a:r>
            <a:r>
              <a:rPr lang="en-US" sz="2800" spc="-15" dirty="0" smtClean="0">
                <a:latin typeface="Arial"/>
                <a:cs typeface="Arial"/>
              </a:rPr>
              <a:t>Large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vesicle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on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lower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15" dirty="0" smtClean="0">
                <a:latin typeface="Arial"/>
                <a:cs typeface="Arial"/>
              </a:rPr>
              <a:t>lip,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which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15" dirty="0" smtClean="0">
                <a:latin typeface="Arial"/>
                <a:cs typeface="Arial"/>
              </a:rPr>
              <a:t>is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swollen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and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burns.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Immoderate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15" dirty="0" smtClean="0">
                <a:latin typeface="Arial"/>
                <a:cs typeface="Arial"/>
              </a:rPr>
              <a:t>thirst.</a:t>
            </a:r>
            <a:endParaRPr lang="en-US" sz="2800" dirty="0" smtClean="0">
              <a:latin typeface="Arial"/>
              <a:cs typeface="Arial"/>
            </a:endParaRPr>
          </a:p>
          <a:p>
            <a:endParaRPr lang="en-US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381000"/>
            <a:ext cx="8229600" cy="6172200"/>
          </a:xfrm>
        </p:spPr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  <a:buNone/>
            </a:pPr>
            <a:r>
              <a:rPr lang="en-US" sz="4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Stomach:</a:t>
            </a:r>
          </a:p>
          <a:p>
            <a:pPr marL="12700" marR="5080">
              <a:lnSpc>
                <a:spcPct val="117000"/>
              </a:lnSpc>
              <a:spcBef>
                <a:spcPts val="1000"/>
              </a:spcBef>
            </a:pPr>
            <a:r>
              <a:rPr lang="en-US" sz="2800" spc="-25" dirty="0" smtClean="0">
                <a:latin typeface="Arial"/>
                <a:cs typeface="Arial"/>
              </a:rPr>
              <a:t>Hungry, </a:t>
            </a:r>
            <a:r>
              <a:rPr lang="en-US" sz="2800" spc="-5" dirty="0" smtClean="0">
                <a:latin typeface="Arial"/>
                <a:cs typeface="Arial"/>
              </a:rPr>
              <a:t>yet </a:t>
            </a:r>
            <a:r>
              <a:rPr lang="en-US" sz="2800" spc="5" dirty="0" smtClean="0">
                <a:latin typeface="Arial"/>
                <a:cs typeface="Arial"/>
              </a:rPr>
              <a:t>loose </a:t>
            </a:r>
            <a:r>
              <a:rPr lang="en-US" sz="2800" spc="15" dirty="0" smtClean="0">
                <a:latin typeface="Arial"/>
                <a:cs typeface="Arial"/>
              </a:rPr>
              <a:t>flesh </a:t>
            </a:r>
            <a:r>
              <a:rPr lang="en-US" sz="2800" dirty="0" smtClean="0">
                <a:latin typeface="Arial"/>
                <a:cs typeface="Arial"/>
              </a:rPr>
              <a:t>(</a:t>
            </a:r>
            <a:r>
              <a:rPr lang="en-US" sz="2800" dirty="0" err="1" smtClean="0">
                <a:latin typeface="Arial"/>
                <a:cs typeface="Arial"/>
              </a:rPr>
              <a:t>Iod</a:t>
            </a:r>
            <a:r>
              <a:rPr lang="en-US" sz="2800" dirty="0" smtClean="0">
                <a:latin typeface="Arial"/>
                <a:cs typeface="Arial"/>
              </a:rPr>
              <a:t>). </a:t>
            </a:r>
            <a:r>
              <a:rPr lang="en-US" sz="2800" spc="-15" dirty="0" smtClean="0">
                <a:latin typeface="Arial"/>
                <a:cs typeface="Arial"/>
              </a:rPr>
              <a:t>Heartburn, </a:t>
            </a:r>
            <a:r>
              <a:rPr lang="en-US" sz="2800" spc="20" dirty="0" smtClean="0">
                <a:latin typeface="Arial"/>
                <a:cs typeface="Arial"/>
              </a:rPr>
              <a:t>with </a:t>
            </a:r>
            <a:r>
              <a:rPr lang="en-US" sz="2800" spc="5" dirty="0" smtClean="0">
                <a:latin typeface="Arial"/>
                <a:cs typeface="Arial"/>
              </a:rPr>
              <a:t>palpitation. </a:t>
            </a:r>
            <a:r>
              <a:rPr lang="en-US" sz="2800" spc="-15" dirty="0" smtClean="0">
                <a:latin typeface="Arial"/>
                <a:cs typeface="Arial"/>
              </a:rPr>
              <a:t>Unquenchable </a:t>
            </a:r>
            <a:r>
              <a:rPr lang="en-US" sz="2800" spc="15" dirty="0" smtClean="0">
                <a:latin typeface="Arial"/>
                <a:cs typeface="Arial"/>
              </a:rPr>
              <a:t>thirst. </a:t>
            </a:r>
            <a:r>
              <a:rPr lang="en-US" sz="2800" spc="-10" dirty="0" smtClean="0">
                <a:latin typeface="Arial"/>
                <a:cs typeface="Arial"/>
              </a:rPr>
              <a:t>Sweats </a:t>
            </a:r>
            <a:r>
              <a:rPr lang="en-US" sz="2800" dirty="0" smtClean="0">
                <a:latin typeface="Arial"/>
                <a:cs typeface="Arial"/>
              </a:rPr>
              <a:t>while  eating.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-20" dirty="0" smtClean="0">
                <a:latin typeface="Arial"/>
                <a:cs typeface="Arial"/>
              </a:rPr>
              <a:t>Craving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30" dirty="0" smtClean="0">
                <a:latin typeface="Arial"/>
                <a:cs typeface="Arial"/>
              </a:rPr>
              <a:t>for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salt.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Aversion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30" dirty="0" smtClean="0">
                <a:latin typeface="Arial"/>
                <a:cs typeface="Arial"/>
              </a:rPr>
              <a:t>to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-25" dirty="0" smtClean="0">
                <a:latin typeface="Arial"/>
                <a:cs typeface="Arial"/>
              </a:rPr>
              <a:t>bread,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35" dirty="0" smtClean="0">
                <a:latin typeface="Arial"/>
                <a:cs typeface="Arial"/>
              </a:rPr>
              <a:t>to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anything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slimy,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like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oysters,</a:t>
            </a:r>
            <a:r>
              <a:rPr lang="en-US" sz="2800" spc="-20" dirty="0" smtClean="0">
                <a:latin typeface="Arial"/>
                <a:cs typeface="Arial"/>
              </a:rPr>
              <a:t> </a:t>
            </a:r>
            <a:r>
              <a:rPr lang="en-US" sz="2800" spc="20" dirty="0" smtClean="0">
                <a:latin typeface="Arial"/>
                <a:cs typeface="Arial"/>
              </a:rPr>
              <a:t>fats.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Throbbing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in</a:t>
            </a:r>
            <a:r>
              <a:rPr lang="en-US" sz="2800" spc="-25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pit.  </a:t>
            </a:r>
            <a:r>
              <a:rPr lang="en-US" sz="2800" dirty="0" smtClean="0">
                <a:latin typeface="Arial"/>
                <a:cs typeface="Arial"/>
              </a:rPr>
              <a:t>Sticking </a:t>
            </a:r>
            <a:r>
              <a:rPr lang="en-US" sz="2800" spc="5" dirty="0" smtClean="0">
                <a:latin typeface="Arial"/>
                <a:cs typeface="Arial"/>
              </a:rPr>
              <a:t>sensation in </a:t>
            </a:r>
            <a:r>
              <a:rPr lang="en-US" sz="2800" dirty="0" smtClean="0">
                <a:latin typeface="Arial"/>
                <a:cs typeface="Arial"/>
              </a:rPr>
              <a:t>cardiac</a:t>
            </a:r>
            <a:r>
              <a:rPr lang="en-US" sz="2800" spc="-155" dirty="0" smtClean="0">
                <a:latin typeface="Arial"/>
                <a:cs typeface="Arial"/>
              </a:rPr>
              <a:t> </a:t>
            </a:r>
            <a:r>
              <a:rPr lang="en-US" sz="2800" spc="10" dirty="0" smtClean="0">
                <a:latin typeface="Arial"/>
                <a:cs typeface="Arial"/>
              </a:rPr>
              <a:t>orifice.</a:t>
            </a:r>
          </a:p>
          <a:p>
            <a:pPr marL="12700" marR="5080">
              <a:lnSpc>
                <a:spcPct val="117000"/>
              </a:lnSpc>
              <a:spcBef>
                <a:spcPts val="1000"/>
              </a:spcBef>
              <a:buNone/>
            </a:pPr>
            <a:r>
              <a:rPr lang="en-US" sz="4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Abdomen:</a:t>
            </a:r>
            <a:endParaRPr lang="en-US" sz="4000" spc="10" dirty="0" smtClean="0">
              <a:solidFill>
                <a:schemeClr val="accent3">
                  <a:lumMod val="60000"/>
                  <a:lumOff val="40000"/>
                </a:schemeClr>
              </a:solidFill>
              <a:latin typeface="Arial"/>
              <a:cs typeface="Arial"/>
            </a:endParaRPr>
          </a:p>
          <a:p>
            <a:pPr marL="12700" marR="5080">
              <a:lnSpc>
                <a:spcPct val="117000"/>
              </a:lnSpc>
              <a:spcBef>
                <a:spcPts val="1000"/>
              </a:spcBef>
            </a:pPr>
            <a:r>
              <a:rPr lang="en-US" sz="2800" dirty="0" smtClean="0">
                <a:latin typeface="Arial"/>
                <a:cs typeface="Arial"/>
              </a:rPr>
              <a:t>Cutting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pain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in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5" dirty="0" smtClean="0">
                <a:latin typeface="Arial"/>
                <a:cs typeface="Arial"/>
              </a:rPr>
              <a:t>abdomen.</a:t>
            </a:r>
            <a:r>
              <a:rPr lang="en-US" sz="2800" spc="-35" dirty="0" smtClean="0">
                <a:latin typeface="Arial"/>
                <a:cs typeface="Arial"/>
              </a:rPr>
              <a:t> </a:t>
            </a:r>
            <a:r>
              <a:rPr lang="en-US" sz="2800" spc="-10" dirty="0" smtClean="0">
                <a:latin typeface="Arial"/>
                <a:cs typeface="Arial"/>
              </a:rPr>
              <a:t>Distended.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-15" dirty="0" smtClean="0">
                <a:latin typeface="Arial"/>
                <a:cs typeface="Arial"/>
              </a:rPr>
              <a:t>Pain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in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abdominal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spc="5" dirty="0" smtClean="0">
                <a:latin typeface="Arial"/>
                <a:cs typeface="Arial"/>
              </a:rPr>
              <a:t>ring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on</a:t>
            </a:r>
            <a:r>
              <a:rPr lang="en-US" sz="2800" spc="-30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coughing.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88</TotalTime>
  <Words>1341</Words>
  <Application>Microsoft Office PowerPoint</Application>
  <PresentationFormat>On-screen Show (4:3)</PresentationFormat>
  <Paragraphs>62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Century Schoolbook</vt:lpstr>
      <vt:lpstr>Courier New</vt:lpstr>
      <vt:lpstr>Wingdings</vt:lpstr>
      <vt:lpstr>Wingdings 2</vt:lpstr>
      <vt:lpstr>Oriel</vt:lpstr>
      <vt:lpstr>Natrium Muriaticum    </vt:lpstr>
      <vt:lpstr>NATRIUM MURIATICUM:</vt:lpstr>
      <vt:lpstr>PowerPoint Presentation</vt:lpstr>
      <vt:lpstr>Mind:</vt:lpstr>
      <vt:lpstr>Head:</vt:lpstr>
      <vt:lpstr>Eyes:</vt:lpstr>
      <vt:lpstr>PowerPoint Presentation</vt:lpstr>
      <vt:lpstr>Mouth:</vt:lpstr>
      <vt:lpstr>PowerPoint Presentation</vt:lpstr>
      <vt:lpstr>PowerPoint Presentation</vt:lpstr>
      <vt:lpstr>PowerPoint Presentation</vt:lpstr>
      <vt:lpstr>PowerPoint Presentation</vt:lpstr>
      <vt:lpstr>Extremities: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Name:       Humaira Yasmin Roll # :       01 Programme:   BHMS 4TH Proff   Topic:   Natrium Muriaticum</dc:title>
  <dc:creator>XaaD</dc:creator>
  <cp:lastModifiedBy>MALIK YOUNAS IMRAN</cp:lastModifiedBy>
  <cp:revision>12</cp:revision>
  <dcterms:created xsi:type="dcterms:W3CDTF">2020-03-29T14:38:19Z</dcterms:created>
  <dcterms:modified xsi:type="dcterms:W3CDTF">2020-03-31T06:46:16Z</dcterms:modified>
</cp:coreProperties>
</file>